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61" r:id="rId2"/>
    <p:sldId id="256" r:id="rId3"/>
    <p:sldId id="262" r:id="rId4"/>
    <p:sldId id="257" r:id="rId5"/>
    <p:sldId id="258" r:id="rId6"/>
    <p:sldId id="259" r:id="rId7"/>
    <p:sldId id="260" r:id="rId8"/>
    <p:sldId id="263" r:id="rId9"/>
  </p:sldIdLst>
  <p:sldSz cx="9144000" cy="5143500" type="screen16x9"/>
  <p:notesSz cx="6858000" cy="9144000"/>
  <p:embeddedFontLst>
    <p:embeddedFont>
      <p:font typeface="MaRS Marcin" pitchFamily="34" charset="0"/>
      <p:regular r:id="rId11"/>
      <p:bold r:id="rId12"/>
      <p:italic r:id="rId13"/>
      <p:boldItalic r:id="rId14"/>
    </p:embeddedFont>
    <p:embeddedFont>
      <p:font typeface="Roboto Light" charset="0"/>
      <p:regular r:id="rId15"/>
      <p:bold r:id="rId16"/>
      <p:italic r:id="rId17"/>
      <p:boldItalic r:id="rId18"/>
    </p:embeddedFont>
    <p:embeddedFont>
      <p:font typeface="Caveat" charset="0"/>
      <p:regular r:id="rId19"/>
      <p:bold r:id="rId20"/>
    </p:embeddedFont>
    <p:embeddedFont>
      <p:font typeface="Roboto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F9F"/>
    <a:srgbClr val="003DA3"/>
    <a:srgbClr val="FF9900"/>
    <a:srgbClr val="FFA075"/>
    <a:srgbClr val="7F7F7F"/>
    <a:srgbClr val="92CD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64" y="-3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a83731ab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a83731ab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a83731ab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a83731ab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a83731ab6_2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a83731ab6_2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a83731ab6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a83731ab6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aRS Marcin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MaRS Marcin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idx="10"/>
          </p:nvPr>
        </p:nvSpPr>
        <p:spPr>
          <a:xfrm>
            <a:off x="4932040" y="4587974"/>
            <a:ext cx="4017110" cy="32159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2CDDC"/>
                </a:solidFill>
              </a:defRPr>
            </a:lvl1pPr>
          </a:lstStyle>
          <a:p>
            <a:r>
              <a:rPr lang="en-US" dirty="0" smtClean="0"/>
              <a:t>IPPCD Toolkit: Challenge Canvas Exercise   |  </a:t>
            </a:r>
            <a:r>
              <a:rPr lang="en-US" dirty="0" err="1" smtClean="0">
                <a:solidFill>
                  <a:srgbClr val="7F7F7F"/>
                </a:solidFill>
              </a:rPr>
              <a:t>MaRS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smtClean="0"/>
              <a:t> </a:t>
            </a:r>
            <a:fld id="{00000000-1234-1234-1234-12341234123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idx="10"/>
          </p:nvPr>
        </p:nvSpPr>
        <p:spPr>
          <a:xfrm>
            <a:off x="4932040" y="4587974"/>
            <a:ext cx="4017110" cy="32159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2CDDC"/>
                </a:solidFill>
              </a:defRPr>
            </a:lvl1pPr>
          </a:lstStyle>
          <a:p>
            <a:r>
              <a:rPr lang="en-US" dirty="0" smtClean="0"/>
              <a:t>IPPCD Toolkit: Challenge Canvas Exercise   |  </a:t>
            </a:r>
            <a:r>
              <a:rPr lang="en-US" dirty="0" err="1" smtClean="0">
                <a:solidFill>
                  <a:srgbClr val="7F7F7F"/>
                </a:solidFill>
              </a:rPr>
              <a:t>MaRS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smtClean="0"/>
              <a:t> </a:t>
            </a:r>
            <a:fld id="{00000000-1234-1234-1234-12341234123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" name="Slide Number Placeholder 3"/>
          <p:cNvSpPr>
            <a:spLocks noGrp="1"/>
          </p:cNvSpPr>
          <p:nvPr>
            <p:ph type="sldNum" idx="10"/>
          </p:nvPr>
        </p:nvSpPr>
        <p:spPr>
          <a:xfrm>
            <a:off x="4932040" y="4587974"/>
            <a:ext cx="4017110" cy="32159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2CDDC"/>
                </a:solidFill>
              </a:defRPr>
            </a:lvl1pPr>
          </a:lstStyle>
          <a:p>
            <a:r>
              <a:rPr lang="en-US" dirty="0" smtClean="0"/>
              <a:t>IPPCD Toolkit: Challenge Canvas Exercise   |  </a:t>
            </a:r>
            <a:r>
              <a:rPr lang="en-US" dirty="0" err="1" smtClean="0">
                <a:solidFill>
                  <a:srgbClr val="7F7F7F"/>
                </a:solidFill>
              </a:rPr>
              <a:t>MaRS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smtClean="0"/>
              <a:t> </a:t>
            </a:r>
            <a:fld id="{00000000-1234-1234-1234-12341234123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>
          <a:xfrm>
            <a:off x="4932040" y="4587974"/>
            <a:ext cx="4017110" cy="32159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2CDDC"/>
                </a:solidFill>
              </a:defRPr>
            </a:lvl1pPr>
          </a:lstStyle>
          <a:p>
            <a:r>
              <a:rPr lang="en-US" dirty="0" smtClean="0"/>
              <a:t>IPPCD Toolkit: Challenge Canvas Exercise   |  </a:t>
            </a:r>
            <a:r>
              <a:rPr lang="en-US" dirty="0" err="1" smtClean="0">
                <a:solidFill>
                  <a:srgbClr val="7F7F7F"/>
                </a:solidFill>
              </a:rPr>
              <a:t>MaRS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smtClean="0"/>
              <a:t> </a:t>
            </a:r>
            <a:fld id="{00000000-1234-1234-1234-12341234123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idx="10"/>
          </p:nvPr>
        </p:nvSpPr>
        <p:spPr>
          <a:xfrm>
            <a:off x="4932040" y="4587974"/>
            <a:ext cx="4017110" cy="32159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2CDDC"/>
                </a:solidFill>
              </a:defRPr>
            </a:lvl1pPr>
          </a:lstStyle>
          <a:p>
            <a:r>
              <a:rPr lang="en-US" dirty="0" smtClean="0"/>
              <a:t>IPPCD Toolkit: Challenge Canvas Exercise   |  </a:t>
            </a:r>
            <a:r>
              <a:rPr lang="en-US" dirty="0" err="1" smtClean="0">
                <a:solidFill>
                  <a:srgbClr val="7F7F7F"/>
                </a:solidFill>
              </a:rPr>
              <a:t>MaRS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smtClean="0"/>
              <a:t> </a:t>
            </a:r>
            <a:fld id="{00000000-1234-1234-1234-12341234123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4932040" y="4587974"/>
            <a:ext cx="4017110" cy="32159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2CDDC"/>
                </a:solidFill>
              </a:defRPr>
            </a:lvl1pPr>
          </a:lstStyle>
          <a:p>
            <a:r>
              <a:rPr lang="en-US" dirty="0" smtClean="0"/>
              <a:t>IPPCD Toolkit: Challenge Canvas Exercise   |  </a:t>
            </a:r>
            <a:r>
              <a:rPr lang="en-US" dirty="0" err="1" smtClean="0">
                <a:solidFill>
                  <a:srgbClr val="7F7F7F"/>
                </a:solidFill>
              </a:rPr>
              <a:t>MaRS</a:t>
            </a:r>
            <a:r>
              <a:rPr lang="en-US" dirty="0" smtClean="0"/>
              <a:t> </a:t>
            </a:r>
            <a:fld id="{00000000-1234-1234-1234-12341234123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Slide Number Placeholder 3"/>
          <p:cNvSpPr>
            <a:spLocks noGrp="1"/>
          </p:cNvSpPr>
          <p:nvPr>
            <p:ph type="sldNum" idx="10"/>
          </p:nvPr>
        </p:nvSpPr>
        <p:spPr>
          <a:xfrm>
            <a:off x="4932040" y="4587974"/>
            <a:ext cx="4017110" cy="32159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2CDDC"/>
                </a:solidFill>
              </a:defRPr>
            </a:lvl1pPr>
          </a:lstStyle>
          <a:p>
            <a:r>
              <a:rPr lang="en-US" dirty="0" smtClean="0"/>
              <a:t>IPPCD Toolkit: Challenge Canvas Exercise   |  </a:t>
            </a:r>
            <a:r>
              <a:rPr lang="en-US" dirty="0" err="1" smtClean="0">
                <a:solidFill>
                  <a:srgbClr val="7F7F7F"/>
                </a:solidFill>
              </a:rPr>
              <a:t>MaRS</a:t>
            </a:r>
            <a:r>
              <a:rPr lang="en-US" dirty="0" smtClean="0"/>
              <a:t> </a:t>
            </a:r>
            <a:fld id="{00000000-1234-1234-1234-12341234123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4932040" y="4587974"/>
            <a:ext cx="4017110" cy="32159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2CDDC"/>
                </a:solidFill>
              </a:defRPr>
            </a:lvl1pPr>
          </a:lstStyle>
          <a:p>
            <a:r>
              <a:rPr lang="en-US" dirty="0" smtClean="0"/>
              <a:t>IPPCD Toolkit: Challenge Canvas Exercise   |  </a:t>
            </a:r>
            <a:r>
              <a:rPr lang="en-US" dirty="0" err="1" smtClean="0">
                <a:solidFill>
                  <a:srgbClr val="7F7F7F"/>
                </a:solidFill>
              </a:rPr>
              <a:t>MaRS</a:t>
            </a:r>
            <a:r>
              <a:rPr lang="en-US" dirty="0" smtClean="0"/>
              <a:t> </a:t>
            </a:r>
            <a:fld id="{00000000-1234-1234-1234-12341234123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4932040" y="4587974"/>
            <a:ext cx="4017110" cy="32159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2CDDC"/>
                </a:solidFill>
              </a:defRPr>
            </a:lvl1pPr>
          </a:lstStyle>
          <a:p>
            <a:r>
              <a:rPr lang="en-US" dirty="0" smtClean="0"/>
              <a:t>IPPCD Toolkit: Challenge Canvas Exercise   |  </a:t>
            </a:r>
            <a:r>
              <a:rPr lang="en-US" dirty="0" err="1" smtClean="0">
                <a:solidFill>
                  <a:srgbClr val="7F7F7F"/>
                </a:solidFill>
              </a:rPr>
              <a:t>MaRS</a:t>
            </a:r>
            <a:r>
              <a:rPr lang="en-US" dirty="0" smtClean="0"/>
              <a:t> </a:t>
            </a:r>
            <a:fld id="{00000000-1234-1234-1234-12341234123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idx="4"/>
          </p:nvPr>
        </p:nvSpPr>
        <p:spPr>
          <a:xfrm>
            <a:off x="4932040" y="4587974"/>
            <a:ext cx="4017110" cy="321592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92CDDC"/>
                </a:solidFill>
                <a:latin typeface="MaRS Marcin" pitchFamily="34" charset="0"/>
              </a:defRPr>
            </a:lvl1pPr>
          </a:lstStyle>
          <a:p>
            <a:r>
              <a:rPr lang="en-US" dirty="0" smtClean="0"/>
              <a:t>IPPCD Toolkit: Challenge Canvas Exercise   |  </a:t>
            </a:r>
            <a:r>
              <a:rPr lang="en-US" dirty="0" err="1" smtClean="0">
                <a:solidFill>
                  <a:srgbClr val="7F7F7F"/>
                </a:solidFill>
              </a:rPr>
              <a:t>MaRS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smtClean="0"/>
              <a:t> </a:t>
            </a:r>
            <a:fld id="{00000000-1234-1234-1234-12341234123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4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aRS Marcin" pitchFamily="34" charset="0"/>
          <a:ea typeface="MaRS Marcin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aRS Marcin" pitchFamily="34" charset="0"/>
          <a:ea typeface="MaRS Marcin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3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99542"/>
            <a:ext cx="53285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aRS Marcin" pitchFamily="34" charset="0"/>
              </a:rPr>
              <a:t>Innovation Partnership: Procurement by Co-Design Toolkit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643758"/>
            <a:ext cx="46085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A075"/>
                </a:solidFill>
                <a:latin typeface="MaRS Marcin" pitchFamily="34" charset="0"/>
              </a:rPr>
              <a:t>Challenge Canvas Exercise</a:t>
            </a:r>
            <a:endParaRPr lang="en-US" sz="4400" b="1" dirty="0" smtClean="0">
              <a:solidFill>
                <a:srgbClr val="FFA075"/>
              </a:solidFill>
              <a:latin typeface="MaRS Marcin" pitchFamily="34" charset="0"/>
            </a:endParaRPr>
          </a:p>
          <a:p>
            <a:endParaRPr lang="en-US" dirty="0"/>
          </a:p>
        </p:txBody>
      </p:sp>
      <p:pic>
        <p:nvPicPr>
          <p:cNvPr id="10" name="Picture 9" descr="MaRS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131590"/>
            <a:ext cx="2784901" cy="27880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rcle-dots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 rot="5400000">
            <a:off x="-1205880" y="1329359"/>
            <a:ext cx="4823520" cy="2411760"/>
          </a:xfrm>
          <a:prstGeom prst="rect">
            <a:avLst/>
          </a:prstGeom>
        </p:spPr>
      </p:pic>
      <p:sp>
        <p:nvSpPr>
          <p:cNvPr id="54" name="Google Shape;54;p13"/>
          <p:cNvSpPr txBox="1"/>
          <p:nvPr/>
        </p:nvSpPr>
        <p:spPr>
          <a:xfrm>
            <a:off x="3563888" y="771550"/>
            <a:ext cx="5040560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3DA3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Goals:</a:t>
            </a:r>
            <a:endParaRPr sz="2400" b="1" dirty="0">
              <a:solidFill>
                <a:srgbClr val="003DA3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600"/>
              </a:spcAft>
              <a:buClr>
                <a:srgbClr val="003DA3"/>
              </a:buClr>
              <a:buSzPts val="1100"/>
              <a:buFont typeface="Roboto Light"/>
              <a:buChar char="●"/>
            </a:pPr>
            <a:r>
              <a:rPr lang="en" sz="1800" dirty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Articulate key assumptions about a challenge in healthcare </a:t>
            </a:r>
            <a:endParaRPr sz="1800" dirty="0">
              <a:solidFill>
                <a:schemeClr val="dk1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600"/>
              </a:spcAft>
              <a:buClr>
                <a:srgbClr val="003DA3"/>
              </a:buClr>
              <a:buSzPct val="100000"/>
              <a:buFont typeface="Arial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Embrace a end-user perspective </a:t>
            </a:r>
            <a:endParaRPr sz="1800" dirty="0">
              <a:solidFill>
                <a:schemeClr val="dk1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600"/>
              </a:spcAft>
              <a:buClr>
                <a:srgbClr val="003DA3"/>
              </a:buClr>
              <a:buSzPct val="100000"/>
              <a:buFont typeface="Arial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Think about the design and experience around the solution.</a:t>
            </a:r>
            <a:endParaRPr sz="1800" dirty="0">
              <a:solidFill>
                <a:schemeClr val="dk1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rgbClr val="003DA3"/>
              </a:buClr>
              <a:buSzPct val="100000"/>
              <a:buFont typeface="Arial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Think about outcomes and impact on the system if successful at meeting the challenge vs. status quo. </a:t>
            </a:r>
            <a:endParaRPr sz="1800" dirty="0">
              <a:solidFill>
                <a:schemeClr val="dk1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r>
              <a:rPr lang="en-US" smtClean="0"/>
              <a:t>IPPCD Toolkit: Challenge Canvas Exercise   |  </a:t>
            </a:r>
            <a:r>
              <a:rPr lang="en-US" smtClean="0">
                <a:solidFill>
                  <a:srgbClr val="7F7F7F"/>
                </a:solidFill>
              </a:rPr>
              <a:t>MaRS</a:t>
            </a:r>
            <a:r>
              <a:rPr lang="en-US" smtClean="0"/>
              <a:t> </a:t>
            </a:r>
            <a:fld id="{00000000-1234-1234-1234-123412341234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915566"/>
            <a:ext cx="36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1650" lvl="0" indent="-3429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800" dirty="0" smtClean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Under </a:t>
            </a:r>
            <a:r>
              <a:rPr lang="en-US" sz="1800" dirty="0" smtClean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"Challenge Statement" write a succinct statement about a healthcare challenge.</a:t>
            </a:r>
          </a:p>
          <a:p>
            <a:pPr marL="501650" lvl="0" indent="-3429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800" dirty="0" smtClean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Beside your </a:t>
            </a:r>
            <a:r>
              <a:rPr lang="en-US" sz="1800" dirty="0" smtClean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Challenge Statement</a:t>
            </a:r>
            <a:r>
              <a:rPr lang="en-US" sz="1800" dirty="0" smtClean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, write down a few ideas you might have to solve the </a:t>
            </a:r>
            <a:r>
              <a:rPr lang="en-US" sz="1800" dirty="0" smtClean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challenge.</a:t>
            </a:r>
            <a:endParaRPr lang="en-US" sz="1800" dirty="0" smtClean="0">
              <a:solidFill>
                <a:schemeClr val="dk1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  <a:p>
            <a:pPr marL="501650" lvl="0" indent="-3429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800" dirty="0" smtClean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Describe three stakeholders you want to impact and how solving the challenge would affect their day to day</a:t>
            </a:r>
            <a:r>
              <a:rPr lang="en-US" sz="1800" dirty="0" smtClean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.</a:t>
            </a:r>
            <a:endParaRPr lang="en-US" sz="1800" dirty="0" smtClean="0">
              <a:solidFill>
                <a:schemeClr val="dk1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915566"/>
            <a:ext cx="518457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1650" lvl="0" indent="-342900">
              <a:buClr>
                <a:schemeClr val="dk1"/>
              </a:buClr>
              <a:buSzPct val="100000"/>
              <a:buFont typeface="+mj-lt"/>
              <a:buAutoNum type="arabicPeriod" startAt="4"/>
            </a:pPr>
            <a:r>
              <a:rPr lang="en-US" sz="1800" dirty="0" smtClean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Under "Outcomes," write down short and long term outcomes you would measure to know that you were successful at solving the challenge.</a:t>
            </a:r>
          </a:p>
          <a:p>
            <a:pPr marL="501650" lvl="0" indent="-342900">
              <a:buClr>
                <a:schemeClr val="dk1"/>
              </a:buClr>
              <a:buSzPct val="100000"/>
              <a:buFont typeface="+mj-lt"/>
              <a:buAutoNum type="arabicPeriod" startAt="4"/>
            </a:pPr>
            <a:r>
              <a:rPr lang="en-US" sz="1800" dirty="0" smtClean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Under "System Impact" write down a few thoughts about the effect on the healthcare system if the challenge is not addressed; as well as implications if you are wildly successful at solving the </a:t>
            </a:r>
            <a:r>
              <a:rPr lang="en-US" sz="1800" dirty="0" smtClean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challenge.</a:t>
            </a:r>
            <a:endParaRPr lang="en-US" sz="1800" dirty="0" smtClean="0">
              <a:solidFill>
                <a:schemeClr val="dk1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  <a:p>
            <a:pPr marL="501650" lvl="0" indent="-342900">
              <a:buClr>
                <a:schemeClr val="dk1"/>
              </a:buClr>
              <a:buSzPct val="100000"/>
              <a:buFont typeface="+mj-lt"/>
              <a:buAutoNum type="arabicPeriod" startAt="4"/>
            </a:pPr>
            <a:r>
              <a:rPr lang="en-US" sz="1800" dirty="0" smtClean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Take a moment to reflect on the impact. Are there any foreseen unintended consequences caused by your approach? If so what would you change?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39502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003DA3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Instructions:</a:t>
            </a:r>
            <a:r>
              <a:rPr lang="en-US" sz="2400" b="1" dirty="0" smtClean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 </a:t>
            </a:r>
            <a:r>
              <a:rPr lang="en-US" sz="1800" dirty="0" smtClean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Work as a team to complete the canvas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r>
              <a:rPr lang="en-US" smtClean="0"/>
              <a:t>IPPCD Toolkit: Challenge Canvas Exercise   |  </a:t>
            </a:r>
            <a:r>
              <a:rPr lang="en-US" smtClean="0">
                <a:solidFill>
                  <a:srgbClr val="7F7F7F"/>
                </a:solidFill>
              </a:rPr>
              <a:t>MaRS</a:t>
            </a:r>
            <a:r>
              <a:rPr lang="en-US" smtClean="0"/>
              <a:t> </a:t>
            </a:r>
            <a:fld id="{00000000-1234-1234-1234-123412341234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8C84E23-A57E-1347-8DEC-DDF1C2269198}"/>
              </a:ext>
            </a:extLst>
          </p:cNvPr>
          <p:cNvSpPr/>
          <p:nvPr/>
        </p:nvSpPr>
        <p:spPr>
          <a:xfrm>
            <a:off x="1" y="2643758"/>
            <a:ext cx="9143999" cy="2499742"/>
          </a:xfrm>
          <a:prstGeom prst="rect">
            <a:avLst/>
          </a:prstGeom>
          <a:solidFill>
            <a:srgbClr val="0E3F9F">
              <a:alpha val="63137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Google Shape;61;p14"/>
          <p:cNvSpPr txBox="1"/>
          <p:nvPr/>
        </p:nvSpPr>
        <p:spPr>
          <a:xfrm>
            <a:off x="323528" y="299633"/>
            <a:ext cx="2088232" cy="39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aRS Marcin" pitchFamily="34" charset="0"/>
                <a:ea typeface="Caveat"/>
                <a:cs typeface="Caveat"/>
                <a:sym typeface="Caveat"/>
              </a:rPr>
              <a:t>Challenge Statement:</a:t>
            </a:r>
            <a:endParaRPr b="1" dirty="0">
              <a:latin typeface="MaRS Marcin" pitchFamily="34" charset="0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691633" y="299633"/>
            <a:ext cx="1338894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aRS Marcin" pitchFamily="34" charset="0"/>
                <a:ea typeface="Caveat"/>
                <a:cs typeface="Caveat"/>
                <a:sym typeface="Caveat"/>
              </a:rPr>
              <a:t>Stakeholders </a:t>
            </a:r>
            <a:endParaRPr b="1" dirty="0">
              <a:latin typeface="MaRS Marcin" pitchFamily="34" charset="0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483768" y="299632"/>
            <a:ext cx="2016224" cy="68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aRS Marcin" pitchFamily="34" charset="0"/>
                <a:ea typeface="Caveat"/>
                <a:cs typeface="Caveat"/>
                <a:sym typeface="Caveat"/>
              </a:rPr>
              <a:t>Idea(s) for addressing the challenge:</a:t>
            </a:r>
            <a:endParaRPr b="1" dirty="0">
              <a:latin typeface="MaRS Marcin" pitchFamily="34" charset="0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228184" y="299632"/>
            <a:ext cx="2448272" cy="61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aRS Marcin" pitchFamily="34" charset="0"/>
                <a:ea typeface="Caveat"/>
                <a:cs typeface="Caveat"/>
                <a:sym typeface="Caveat"/>
              </a:rPr>
              <a:t>How solving the challenge will impact their day to day</a:t>
            </a:r>
            <a:endParaRPr b="1" dirty="0">
              <a:latin typeface="MaRS Marcin" pitchFamily="34" charset="0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95536" y="2714966"/>
            <a:ext cx="40038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latin typeface="MaRS Marcin" pitchFamily="34" charset="0"/>
                <a:ea typeface="Caveat"/>
                <a:cs typeface="Caveat"/>
                <a:sym typeface="Caveat"/>
              </a:rPr>
              <a:t>Outcomes we would measure our success by:</a:t>
            </a:r>
            <a:endParaRPr b="1" dirty="0">
              <a:solidFill>
                <a:schemeClr val="bg1"/>
              </a:solidFill>
              <a:latin typeface="MaRS Marcin" pitchFamily="34" charset="0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829463" y="2951991"/>
            <a:ext cx="1584175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latin typeface="MaRS Marcin" pitchFamily="34" charset="0"/>
                <a:ea typeface="Caveat"/>
                <a:cs typeface="Caveat"/>
                <a:sym typeface="Caveat"/>
              </a:rPr>
              <a:t>short </a:t>
            </a:r>
            <a:endParaRPr b="1" dirty="0">
              <a:solidFill>
                <a:schemeClr val="bg1"/>
              </a:solidFill>
              <a:latin typeface="MaRS Marcin" pitchFamily="34" charset="0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413638" y="2951991"/>
            <a:ext cx="1512168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bg1"/>
                </a:solidFill>
                <a:latin typeface="MaRS Marcin" pitchFamily="34" charset="0"/>
                <a:ea typeface="Caveat"/>
                <a:cs typeface="Caveat"/>
                <a:sym typeface="Caveat"/>
              </a:rPr>
              <a:t>long</a:t>
            </a:r>
            <a:endParaRPr b="1" dirty="0">
              <a:solidFill>
                <a:schemeClr val="bg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932040" y="2714966"/>
            <a:ext cx="3240360" cy="36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latin typeface="MaRS Marcin" pitchFamily="34" charset="0"/>
                <a:ea typeface="Caveat"/>
                <a:cs typeface="Caveat"/>
                <a:sym typeface="Caveat"/>
              </a:rPr>
              <a:t>System </a:t>
            </a:r>
            <a:r>
              <a:rPr lang="en" b="1" dirty="0" smtClean="0">
                <a:solidFill>
                  <a:schemeClr val="bg1"/>
                </a:solidFill>
                <a:latin typeface="MaRS Marcin" pitchFamily="34" charset="0"/>
                <a:ea typeface="Caveat"/>
                <a:cs typeface="Caveat"/>
                <a:sym typeface="Caveat"/>
              </a:rPr>
              <a:t>Impact: </a:t>
            </a:r>
            <a:endParaRPr b="1" dirty="0">
              <a:solidFill>
                <a:schemeClr val="bg1"/>
              </a:solidFill>
              <a:latin typeface="MaRS Marcin" pitchFamily="34" charset="0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572000" y="3003798"/>
            <a:ext cx="4427984" cy="122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latin typeface="MaRS Marcin" pitchFamily="34" charset="0"/>
                <a:ea typeface="Caveat"/>
                <a:cs typeface="Caveat"/>
                <a:sym typeface="Caveat"/>
              </a:rPr>
              <a:t>If </a:t>
            </a:r>
            <a:r>
              <a:rPr lang="en" b="1" dirty="0" smtClean="0">
                <a:solidFill>
                  <a:schemeClr val="bg1"/>
                </a:solidFill>
                <a:latin typeface="MaRS Marcin" pitchFamily="34" charset="0"/>
                <a:ea typeface="Caveat"/>
                <a:cs typeface="Caveat"/>
                <a:sym typeface="Caveat"/>
              </a:rPr>
              <a:t>wildly </a:t>
            </a:r>
            <a:r>
              <a:rPr lang="en" b="1" dirty="0">
                <a:solidFill>
                  <a:schemeClr val="bg1"/>
                </a:solidFill>
                <a:latin typeface="MaRS Marcin" pitchFamily="34" charset="0"/>
                <a:ea typeface="Caveat"/>
                <a:cs typeface="Caveat"/>
                <a:sym typeface="Caveat"/>
              </a:rPr>
              <a:t>successful at solving the challenge:</a:t>
            </a:r>
            <a:endParaRPr b="1" dirty="0">
              <a:solidFill>
                <a:schemeClr val="bg1"/>
              </a:solidFill>
              <a:latin typeface="MaRS Marcin" pitchFamily="34" charset="0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latin typeface="MaRS Marcin" pitchFamily="34" charset="0"/>
                <a:ea typeface="Caveat"/>
                <a:cs typeface="Caveat"/>
                <a:sym typeface="Caveat"/>
              </a:rPr>
              <a:t>If nothing changes and the challenge still persists:</a:t>
            </a:r>
            <a:endParaRPr b="1" dirty="0">
              <a:solidFill>
                <a:schemeClr val="bg1"/>
              </a:solidFill>
              <a:latin typeface="MaRS Marcin" pitchFamily="34" charset="0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71" name="Google Shape;71;p14"/>
          <p:cNvCxnSpPr/>
          <p:nvPr/>
        </p:nvCxnSpPr>
        <p:spPr>
          <a:xfrm>
            <a:off x="6156176" y="396408"/>
            <a:ext cx="0" cy="2031326"/>
          </a:xfrm>
          <a:prstGeom prst="straightConnector1">
            <a:avLst/>
          </a:prstGeom>
          <a:noFill/>
          <a:ln w="28575" cap="flat" cmpd="sng">
            <a:solidFill>
              <a:srgbClr val="0E3F9F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72" name="Google Shape;72;p14"/>
          <p:cNvCxnSpPr/>
          <p:nvPr/>
        </p:nvCxnSpPr>
        <p:spPr>
          <a:xfrm>
            <a:off x="6228184" y="915566"/>
            <a:ext cx="2448272" cy="1"/>
          </a:xfrm>
          <a:prstGeom prst="straightConnector1">
            <a:avLst/>
          </a:prstGeom>
          <a:noFill/>
          <a:ln w="28575" cap="flat" cmpd="sng">
            <a:solidFill>
              <a:srgbClr val="0E3F9F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6" name="Slide Number Placeholder 2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r>
              <a:rPr lang="en-US" dirty="0" smtClean="0"/>
              <a:t>IPPCD Toolkit: Challenge Canvas Exercise   |  </a:t>
            </a:r>
            <a:r>
              <a:rPr lang="en-US" dirty="0" err="1" smtClean="0">
                <a:solidFill>
                  <a:schemeClr val="bg1"/>
                </a:solidFill>
              </a:rPr>
              <a:t>MaRS</a:t>
            </a:r>
            <a:r>
              <a:rPr lang="en-US" dirty="0" smtClean="0"/>
              <a:t> </a:t>
            </a:r>
            <a:fld id="{00000000-1234-1234-1234-123412341234}" type="slidenum">
              <a:rPr lang="en-US" smtClean="0"/>
              <a:pPr/>
              <a:t>4</a:t>
            </a:fld>
            <a:endParaRPr lang="en-US" dirty="0" smtClean="0"/>
          </a:p>
        </p:txBody>
      </p:sp>
      <p:cxnSp>
        <p:nvCxnSpPr>
          <p:cNvPr id="38" name="Google Shape;72;p14"/>
          <p:cNvCxnSpPr/>
          <p:nvPr/>
        </p:nvCxnSpPr>
        <p:spPr>
          <a:xfrm>
            <a:off x="4788024" y="915566"/>
            <a:ext cx="1314028" cy="1"/>
          </a:xfrm>
          <a:prstGeom prst="straightConnector1">
            <a:avLst/>
          </a:prstGeom>
          <a:noFill/>
          <a:ln w="28575" cap="flat" cmpd="sng">
            <a:solidFill>
              <a:srgbClr val="0E3F9F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43" name="Google Shape;71;p14"/>
          <p:cNvCxnSpPr>
            <a:stCxn id="65" idx="2"/>
          </p:cNvCxnSpPr>
          <p:nvPr/>
        </p:nvCxnSpPr>
        <p:spPr>
          <a:xfrm flipH="1">
            <a:off x="2387377" y="3100466"/>
            <a:ext cx="10059" cy="177554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44" name="Google Shape;72;p14"/>
          <p:cNvCxnSpPr/>
          <p:nvPr/>
        </p:nvCxnSpPr>
        <p:spPr>
          <a:xfrm>
            <a:off x="2459385" y="3363838"/>
            <a:ext cx="1680567" cy="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45" name="Google Shape;72;p14"/>
          <p:cNvCxnSpPr/>
          <p:nvPr/>
        </p:nvCxnSpPr>
        <p:spPr>
          <a:xfrm>
            <a:off x="611560" y="3363838"/>
            <a:ext cx="1721693" cy="1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/>
        </p:nvSpPr>
        <p:spPr>
          <a:xfrm>
            <a:off x="467544" y="1429274"/>
            <a:ext cx="8124300" cy="315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266700" algn="l" rtl="0">
              <a:spcBef>
                <a:spcPts val="0"/>
              </a:spcBef>
              <a:spcAft>
                <a:spcPts val="0"/>
              </a:spcAft>
              <a:buClr>
                <a:srgbClr val="003DA3"/>
              </a:buClr>
              <a:buSzPct val="100000"/>
              <a:buFont typeface="Arial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A how-can-we question</a:t>
            </a:r>
            <a:endParaRPr sz="1800" dirty="0">
              <a:solidFill>
                <a:schemeClr val="dk1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  <a:p>
            <a:pPr marL="742950" lvl="1" indent="-234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–"/>
            </a:pPr>
            <a:r>
              <a:rPr lang="en" sz="1800" dirty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How can we boost the resilience of Ontario’s tender fruit sector in a way that balances business competitiveness, environmental and social good?</a:t>
            </a:r>
            <a:endParaRPr sz="1800" dirty="0">
              <a:solidFill>
                <a:schemeClr val="dk1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  <a:p>
            <a:pPr marL="742950" lvl="1" indent="-234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–"/>
            </a:pPr>
            <a:r>
              <a:rPr lang="en" sz="1800" dirty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How can we redesign policies and regulations for sharing economy businesses to maximize public value?</a:t>
            </a:r>
            <a:endParaRPr sz="1800" dirty="0">
              <a:solidFill>
                <a:schemeClr val="dk1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  <a:p>
            <a:pPr marL="342900" lvl="0" indent="-266700" algn="l" rtl="0">
              <a:spcBef>
                <a:spcPts val="480"/>
              </a:spcBef>
              <a:spcAft>
                <a:spcPts val="0"/>
              </a:spcAft>
              <a:buClr>
                <a:srgbClr val="003DA3"/>
              </a:buClr>
              <a:buSzPct val="100000"/>
              <a:buFont typeface="Roboto"/>
              <a:buChar char="•"/>
            </a:pPr>
            <a:r>
              <a:rPr lang="en" sz="1800" dirty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Provides context, importance, urgency</a:t>
            </a:r>
            <a:endParaRPr sz="1800" dirty="0">
              <a:solidFill>
                <a:schemeClr val="dk1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  <a:p>
            <a:pPr marL="342900" lvl="0" indent="-266700" algn="l" rtl="0">
              <a:spcBef>
                <a:spcPts val="480"/>
              </a:spcBef>
              <a:spcAft>
                <a:spcPts val="0"/>
              </a:spcAft>
              <a:buClr>
                <a:srgbClr val="003DA3"/>
              </a:buClr>
              <a:buSzPct val="100000"/>
              <a:buFont typeface="Roboto"/>
              <a:buChar char="•"/>
            </a:pPr>
            <a:r>
              <a:rPr lang="en" sz="1800" dirty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Points to complexity, barriers and also opportunity and hope</a:t>
            </a:r>
            <a:endParaRPr sz="1800" dirty="0">
              <a:solidFill>
                <a:schemeClr val="dk1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  <a:p>
            <a:pPr marL="342900" lvl="0" indent="-266700" algn="l" rtl="0">
              <a:spcBef>
                <a:spcPts val="480"/>
              </a:spcBef>
              <a:spcAft>
                <a:spcPts val="0"/>
              </a:spcAft>
              <a:buClr>
                <a:srgbClr val="003DA3"/>
              </a:buClr>
              <a:buSzPct val="100000"/>
              <a:buFont typeface="Roboto"/>
              <a:buChar char="•"/>
            </a:pPr>
            <a:r>
              <a:rPr lang="en" sz="1800" dirty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Indicates how you will know when interventions and solutions work: early signs and signals, evidence, metrics: indicators and measures</a:t>
            </a:r>
            <a:endParaRPr sz="1800" dirty="0">
              <a:solidFill>
                <a:schemeClr val="dk1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  <a:p>
            <a:pPr marL="342900" lvl="0" indent="-266700" algn="l" rtl="0">
              <a:spcBef>
                <a:spcPts val="480"/>
              </a:spcBef>
              <a:spcAft>
                <a:spcPts val="0"/>
              </a:spcAft>
              <a:buClr>
                <a:srgbClr val="003DA3"/>
              </a:buClr>
              <a:buSzPct val="100000"/>
              <a:buFont typeface="Roboto"/>
              <a:buChar char="•"/>
            </a:pPr>
            <a:r>
              <a:rPr lang="en" sz="1800" dirty="0">
                <a:solidFill>
                  <a:schemeClr val="dk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Remember it’s iterative – start anywhere and go from there</a:t>
            </a:r>
            <a:endParaRPr sz="1800" dirty="0">
              <a:latin typeface="MaRS Marcin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539552" y="483518"/>
            <a:ext cx="76710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3DA3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Introduction: A good challenge question for complex, wicked systems</a:t>
            </a:r>
            <a:endParaRPr sz="2400" b="1" dirty="0">
              <a:solidFill>
                <a:srgbClr val="003DA3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r>
              <a:rPr lang="en-US" smtClean="0"/>
              <a:t>IPPCD Toolkit: Challenge Canvas Exercise   |  </a:t>
            </a:r>
            <a:r>
              <a:rPr lang="en-US" smtClean="0">
                <a:solidFill>
                  <a:srgbClr val="7F7F7F"/>
                </a:solidFill>
              </a:rPr>
              <a:t>MaRS </a:t>
            </a:r>
            <a:r>
              <a:rPr lang="en-US" smtClean="0"/>
              <a:t> </a:t>
            </a:r>
            <a:fld id="{00000000-1234-1234-1234-123412341234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C84E23-A57E-1347-8DEC-DDF1C2269198}"/>
              </a:ext>
            </a:extLst>
          </p:cNvPr>
          <p:cNvSpPr/>
          <p:nvPr/>
        </p:nvSpPr>
        <p:spPr>
          <a:xfrm>
            <a:off x="3059832" y="0"/>
            <a:ext cx="6084168" cy="5143500"/>
          </a:xfrm>
          <a:prstGeom prst="rect">
            <a:avLst/>
          </a:prstGeom>
          <a:solidFill>
            <a:srgbClr val="003DA3">
              <a:alpha val="63137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467544" y="1203598"/>
            <a:ext cx="2016224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3DA3"/>
                </a:solidFill>
                <a:ea typeface="Roboto Light"/>
                <a:cs typeface="Roboto Light"/>
                <a:sym typeface="Roboto Light"/>
              </a:rPr>
              <a:t>Structure of a challenge question</a:t>
            </a:r>
            <a:endParaRPr sz="2400" b="1" dirty="0">
              <a:solidFill>
                <a:srgbClr val="003DA3"/>
              </a:solidFill>
              <a:ea typeface="Roboto Light"/>
              <a:cs typeface="Roboto Light"/>
              <a:sym typeface="Roboto Light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491880" y="627534"/>
            <a:ext cx="5184576" cy="37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 Light"/>
              <a:buAutoNum type="arabicPeriod"/>
            </a:pPr>
            <a:r>
              <a:rPr lang="en" dirty="0">
                <a:solidFill>
                  <a:schemeClr val="bg1"/>
                </a:solidFill>
                <a:ea typeface="Roboto Light"/>
                <a:cs typeface="Roboto Light"/>
                <a:sym typeface="Roboto Light"/>
              </a:rPr>
              <a:t>How can we: </a:t>
            </a:r>
            <a:r>
              <a:rPr lang="en" i="1" dirty="0">
                <a:solidFill>
                  <a:schemeClr val="bg1"/>
                </a:solidFill>
                <a:ea typeface="Roboto Light"/>
                <a:cs typeface="Roboto Light"/>
                <a:sym typeface="Roboto Light"/>
              </a:rPr>
              <a:t>improve _, do _, decide _ </a:t>
            </a:r>
            <a:endParaRPr dirty="0">
              <a:solidFill>
                <a:schemeClr val="bg1"/>
              </a:solidFill>
              <a:ea typeface="Roboto Light"/>
              <a:cs typeface="Roboto Light"/>
              <a:sym typeface="Roboto Light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 Light"/>
              <a:buAutoNum type="arabicPeriod"/>
            </a:pPr>
            <a:r>
              <a:rPr lang="en" dirty="0">
                <a:solidFill>
                  <a:schemeClr val="bg1"/>
                </a:solidFill>
                <a:ea typeface="Roboto Light"/>
                <a:cs typeface="Roboto Light"/>
                <a:sym typeface="Roboto Light"/>
              </a:rPr>
              <a:t>So that… </a:t>
            </a:r>
            <a:r>
              <a:rPr lang="en" i="1" dirty="0">
                <a:solidFill>
                  <a:schemeClr val="bg1"/>
                </a:solidFill>
                <a:ea typeface="Roboto Light"/>
                <a:cs typeface="Roboto Light"/>
                <a:sym typeface="Roboto Light"/>
              </a:rPr>
              <a:t>who can be _, become _</a:t>
            </a:r>
            <a:r>
              <a:rPr lang="en" dirty="0">
                <a:solidFill>
                  <a:schemeClr val="bg1"/>
                </a:solidFill>
                <a:ea typeface="Roboto Light"/>
                <a:cs typeface="Roboto Light"/>
                <a:sym typeface="Roboto Light"/>
              </a:rPr>
              <a:t> ?</a:t>
            </a:r>
            <a:endParaRPr dirty="0">
              <a:solidFill>
                <a:schemeClr val="bg1"/>
              </a:solidFill>
              <a:ea typeface="Roboto Light"/>
              <a:cs typeface="Roboto Light"/>
              <a:sym typeface="Roboto Light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 Light"/>
              <a:buAutoNum type="arabicPeriod"/>
            </a:pPr>
            <a:r>
              <a:rPr lang="en" dirty="0">
                <a:solidFill>
                  <a:schemeClr val="bg1"/>
                </a:solidFill>
                <a:ea typeface="Roboto Light"/>
                <a:cs typeface="Roboto Light"/>
                <a:sym typeface="Roboto Light"/>
              </a:rPr>
              <a:t>We </a:t>
            </a:r>
            <a:r>
              <a:rPr lang="en" i="1" dirty="0">
                <a:solidFill>
                  <a:schemeClr val="bg1"/>
                </a:solidFill>
                <a:ea typeface="Roboto Light"/>
                <a:cs typeface="Roboto Light"/>
                <a:sym typeface="Roboto Light"/>
              </a:rPr>
              <a:t>have tried _, made progress but got stuck, don’t know how to decide, don’t know where to start</a:t>
            </a:r>
            <a:endParaRPr dirty="0">
              <a:solidFill>
                <a:schemeClr val="bg1"/>
              </a:solidFill>
              <a:ea typeface="Roboto Light"/>
              <a:cs typeface="Roboto Light"/>
              <a:sym typeface="Roboto Light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 Light"/>
              <a:buAutoNum type="arabicPeriod"/>
            </a:pPr>
            <a:r>
              <a:rPr lang="en" dirty="0">
                <a:solidFill>
                  <a:schemeClr val="bg1"/>
                </a:solidFill>
                <a:ea typeface="Roboto Light"/>
                <a:cs typeface="Roboto Light"/>
                <a:sym typeface="Roboto Light"/>
              </a:rPr>
              <a:t>What make matters </a:t>
            </a:r>
            <a:r>
              <a:rPr lang="en" i="1" dirty="0">
                <a:solidFill>
                  <a:schemeClr val="bg1"/>
                </a:solidFill>
                <a:ea typeface="Roboto Light"/>
                <a:cs typeface="Roboto Light"/>
                <a:sym typeface="Roboto Light"/>
              </a:rPr>
              <a:t>more complicated, complex …</a:t>
            </a:r>
            <a:endParaRPr i="1" dirty="0">
              <a:solidFill>
                <a:schemeClr val="bg1"/>
              </a:solidFill>
              <a:ea typeface="Roboto Light"/>
              <a:cs typeface="Roboto Light"/>
              <a:sym typeface="Roboto Light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 Light"/>
              <a:buAutoNum type="arabicPeriod"/>
            </a:pPr>
            <a:r>
              <a:rPr lang="en" dirty="0">
                <a:solidFill>
                  <a:schemeClr val="bg1"/>
                </a:solidFill>
                <a:ea typeface="Roboto Light"/>
                <a:cs typeface="Roboto Light"/>
                <a:sym typeface="Roboto Light"/>
              </a:rPr>
              <a:t>This matters to </a:t>
            </a:r>
            <a:r>
              <a:rPr lang="en" i="1" dirty="0">
                <a:solidFill>
                  <a:schemeClr val="bg1"/>
                </a:solidFill>
                <a:ea typeface="Roboto Light"/>
                <a:cs typeface="Roboto Light"/>
                <a:sym typeface="Roboto Light"/>
              </a:rPr>
              <a:t>constituencies, stakeholders because _</a:t>
            </a:r>
            <a:endParaRPr dirty="0">
              <a:solidFill>
                <a:schemeClr val="bg1"/>
              </a:solidFill>
              <a:ea typeface="Roboto Light"/>
              <a:cs typeface="Roboto Light"/>
              <a:sym typeface="Roboto Light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 Light"/>
              <a:buAutoNum type="arabicPeriod"/>
            </a:pPr>
            <a:r>
              <a:rPr lang="en" dirty="0">
                <a:solidFill>
                  <a:schemeClr val="bg1"/>
                </a:solidFill>
                <a:ea typeface="Roboto Light"/>
                <a:cs typeface="Roboto Light"/>
                <a:sym typeface="Roboto Light"/>
              </a:rPr>
              <a:t>We will know we are making progress by </a:t>
            </a:r>
            <a:r>
              <a:rPr lang="en" i="1" dirty="0">
                <a:solidFill>
                  <a:schemeClr val="bg1"/>
                </a:solidFill>
                <a:ea typeface="Roboto Light"/>
                <a:cs typeface="Roboto Light"/>
                <a:sym typeface="Roboto Light"/>
              </a:rPr>
              <a:t>early signs, evidence, metrics</a:t>
            </a:r>
            <a:endParaRPr i="1" dirty="0">
              <a:solidFill>
                <a:schemeClr val="bg1"/>
              </a:solidFill>
              <a:ea typeface="Roboto Light"/>
              <a:cs typeface="Roboto Light"/>
              <a:sym typeface="Roboto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r>
              <a:rPr lang="en-US" dirty="0" smtClean="0"/>
              <a:t>IPPCD Toolkit: Challenge Canvas Exercise   |  </a:t>
            </a:r>
            <a:r>
              <a:rPr lang="en-US" dirty="0" err="1" smtClean="0">
                <a:solidFill>
                  <a:schemeClr val="bg1"/>
                </a:solidFill>
              </a:rPr>
              <a:t>MaRS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smtClean="0"/>
              <a:t> </a:t>
            </a:r>
            <a:fld id="{00000000-1234-1234-1234-123412341234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C84E23-A57E-1347-8DEC-DDF1C2269198}"/>
              </a:ext>
            </a:extLst>
          </p:cNvPr>
          <p:cNvSpPr/>
          <p:nvPr/>
        </p:nvSpPr>
        <p:spPr>
          <a:xfrm>
            <a:off x="3059832" y="0"/>
            <a:ext cx="6084168" cy="5143500"/>
          </a:xfrm>
          <a:prstGeom prst="rect">
            <a:avLst/>
          </a:prstGeom>
          <a:solidFill>
            <a:srgbClr val="0E3F9F">
              <a:alpha val="63137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17"/>
          <p:cNvSpPr txBox="1"/>
          <p:nvPr/>
        </p:nvSpPr>
        <p:spPr>
          <a:xfrm>
            <a:off x="539552" y="915566"/>
            <a:ext cx="2448272" cy="25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3DA3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Defining a challenge question: </a:t>
            </a:r>
            <a:br>
              <a:rPr lang="en" sz="2400" b="1" dirty="0">
                <a:solidFill>
                  <a:srgbClr val="003DA3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</a:br>
            <a:r>
              <a:rPr lang="en" sz="2400" b="1" dirty="0">
                <a:solidFill>
                  <a:srgbClr val="003DA3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5 common mistakes</a:t>
            </a:r>
            <a:endParaRPr sz="2400" b="1" dirty="0">
              <a:solidFill>
                <a:srgbClr val="003DA3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3779912" y="843558"/>
            <a:ext cx="5085448" cy="331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What is presented as the challenge/problem is:</a:t>
            </a:r>
            <a:endParaRPr sz="1800" dirty="0">
              <a:solidFill>
                <a:schemeClr val="bg1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  <a:p>
            <a:pPr marL="457200" lvl="0" indent="-457200" algn="l" rtl="0">
              <a:spcBef>
                <a:spcPts val="48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Roboto Light"/>
              <a:buAutoNum type="arabicPeriod"/>
            </a:pPr>
            <a:r>
              <a:rPr lang="en" sz="1800" dirty="0">
                <a:solidFill>
                  <a:schemeClr val="bg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Really a solution</a:t>
            </a:r>
            <a:endParaRPr sz="1800" dirty="0">
              <a:solidFill>
                <a:schemeClr val="bg1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  <a:p>
            <a:pPr marL="457200" lvl="0" indent="-457200" algn="l" rtl="0">
              <a:spcBef>
                <a:spcPts val="48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Roboto Light"/>
              <a:buAutoNum type="arabicPeriod"/>
            </a:pPr>
            <a:r>
              <a:rPr lang="en" sz="1800" dirty="0">
                <a:solidFill>
                  <a:schemeClr val="bg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Really a symptom(s)</a:t>
            </a:r>
            <a:endParaRPr sz="1800" dirty="0">
              <a:solidFill>
                <a:schemeClr val="bg1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  <a:p>
            <a:pPr marL="457200" lvl="0" indent="-457200" algn="l" rtl="0">
              <a:spcBef>
                <a:spcPts val="48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Roboto Light"/>
              <a:buAutoNum type="arabicPeriod"/>
            </a:pPr>
            <a:r>
              <a:rPr lang="en" sz="1800" dirty="0">
                <a:solidFill>
                  <a:schemeClr val="bg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Really a collection of problems lumped together</a:t>
            </a:r>
            <a:endParaRPr sz="1800" dirty="0">
              <a:solidFill>
                <a:schemeClr val="bg1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  <a:p>
            <a:pPr marL="457200" lvl="0" indent="-457200" algn="l" rtl="0">
              <a:spcBef>
                <a:spcPts val="48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Roboto Light"/>
              <a:buAutoNum type="arabicPeriod"/>
            </a:pPr>
            <a:r>
              <a:rPr lang="en" sz="1800" dirty="0">
                <a:solidFill>
                  <a:schemeClr val="bg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Too far downstream towards solutions and not sufficiently upstream towards causes</a:t>
            </a:r>
            <a:endParaRPr sz="1800" dirty="0">
              <a:solidFill>
                <a:schemeClr val="bg1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  <a:p>
            <a:pPr marL="457200" lvl="0" indent="-457200" algn="l" rtl="0">
              <a:spcBef>
                <a:spcPts val="48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Roboto Light"/>
              <a:buAutoNum type="arabicPeriod"/>
            </a:pPr>
            <a:r>
              <a:rPr lang="en" sz="1800" dirty="0">
                <a:solidFill>
                  <a:schemeClr val="bg1"/>
                </a:solidFill>
                <a:latin typeface="MaRS Marcin" pitchFamily="34" charset="0"/>
                <a:ea typeface="Roboto Light"/>
                <a:cs typeface="Roboto Light"/>
                <a:sym typeface="Roboto Light"/>
              </a:rPr>
              <a:t>Basically about moving the problem onto someone else’s plate</a:t>
            </a:r>
            <a:endParaRPr sz="1800" dirty="0">
              <a:solidFill>
                <a:schemeClr val="bg1"/>
              </a:solidFill>
              <a:latin typeface="MaRS Marcin" pitchFamily="34" charset="0"/>
              <a:ea typeface="Roboto Light"/>
              <a:cs typeface="Roboto Light"/>
              <a:sym typeface="Roboto Ligh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r>
              <a:rPr lang="en-US" dirty="0" smtClean="0"/>
              <a:t>IPPCD Toolkit: Challenge Canvas Exercise   |  </a:t>
            </a:r>
            <a:r>
              <a:rPr lang="en-US" dirty="0" err="1" smtClean="0">
                <a:solidFill>
                  <a:schemeClr val="bg1"/>
                </a:solidFill>
              </a:rPr>
              <a:t>MaRS</a:t>
            </a:r>
            <a:r>
              <a:rPr lang="en-US" dirty="0" smtClean="0"/>
              <a:t> </a:t>
            </a:r>
            <a:fld id="{00000000-1234-1234-1234-123412341234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ud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4" t="6741" r="10042" b="1002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MaRS_Emblem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3748" y="339502"/>
            <a:ext cx="4536504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535</Words>
  <Application>Microsoft Office PowerPoint</Application>
  <PresentationFormat>On-screen Show (16:9)</PresentationFormat>
  <Paragraphs>55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MaRS Marcin</vt:lpstr>
      <vt:lpstr>Roboto Light</vt:lpstr>
      <vt:lpstr>Caveat</vt:lpstr>
      <vt:lpstr>Roboto</vt:lpstr>
      <vt:lpstr>Simple Light</vt:lpstr>
      <vt:lpstr>Slide 1</vt:lpstr>
      <vt:lpstr>Slide 2</vt:lpstr>
      <vt:lpstr>Slide 3</vt:lpstr>
      <vt:lpstr>Slide 4</vt:lpstr>
      <vt:lpstr>Slide 5</vt:lpstr>
      <vt:lpstr>Structure of a challenge question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McNair</dc:creator>
  <cp:lastModifiedBy>Windows User</cp:lastModifiedBy>
  <cp:revision>61</cp:revision>
  <dcterms:modified xsi:type="dcterms:W3CDTF">2019-08-16T21:00:31Z</dcterms:modified>
</cp:coreProperties>
</file>