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8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2" roundtripDataSignature="AMtx7miNydVjXxDsi/7veA108QLgT/68v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extLst>
      <p:ext uri="{19B8F6BF-5375-455C-9EA6-DF929625EA0E}">
        <p15:presenceInfo xmlns=""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DA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EB82F30-96C5-405B-BD83-85D0C7AB9117}">
  <a:tblStyle styleId="{5EB82F30-96C5-405B-BD83-85D0C7AB911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53E8CCE-9B8F-467D-9B63-825C97B0442B}"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98"/>
    <p:restoredTop sz="72292"/>
  </p:normalViewPr>
  <p:slideViewPr>
    <p:cSldViewPr snapToGrid="0" snapToObjects="1" showGuides="1">
      <p:cViewPr varScale="1">
        <p:scale>
          <a:sx n="65" d="100"/>
          <a:sy n="65" d="100"/>
        </p:scale>
        <p:origin x="-2298"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etpromoter.com/know/"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Introduce the initiative, give some context about the project.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Below is an adapted overview of the Buying with Impact Project.</a:t>
            </a:r>
          </a:p>
          <a:p>
            <a:pPr rtl="0"/>
            <a:endParaRPr lang="en-US" sz="1200" b="0" i="0" u="none" strike="noStrike" cap="none" dirty="0">
              <a:solidFill>
                <a:schemeClr val="dk1"/>
              </a:solidFill>
              <a:effectLst/>
              <a:latin typeface="Calibri"/>
              <a:ea typeface="Calibri"/>
              <a:cs typeface="Calibri"/>
              <a:sym typeface="Calibri"/>
            </a:endParaRPr>
          </a:p>
          <a:p>
            <a:pPr rtl="0"/>
            <a:r>
              <a:rPr lang="en-CA" sz="1200" b="0" i="0" u="none" strike="noStrike" cap="none" dirty="0">
                <a:solidFill>
                  <a:schemeClr val="dk1"/>
                </a:solidFill>
                <a:effectLst/>
                <a:latin typeface="Calibri"/>
                <a:ea typeface="Calibri"/>
                <a:cs typeface="Calibri"/>
                <a:sym typeface="Calibri"/>
              </a:rPr>
              <a:t>The aim of social procurement is to change procurement from being a simple business transaction driven by the lowest price option to a powerful instrument that creates social value. Within the context of social procurement, social enterprises represent one of the main mechanisms by which organizations can achieve their social procurement objectives, because social enterprises are specialized in adding social value to their commercial activities. Social enterprise procurement can be seen as a specialized form of social procurement, and is defined as leveraging purchasing power to create social, environmental, and economic value in local communities, through buying goods and services from social enterprises.</a:t>
            </a:r>
            <a:endParaRPr lang="en-CA" b="0" dirty="0">
              <a:effectLst/>
            </a:endParaRPr>
          </a:p>
          <a:p>
            <a:pPr rtl="0"/>
            <a:r>
              <a:rPr lang="en-CA" b="0" dirty="0">
                <a:effectLst/>
              </a:rPr>
              <a:t/>
            </a:r>
            <a:br>
              <a:rPr lang="en-CA" b="0" dirty="0">
                <a:effectLst/>
              </a:rPr>
            </a:br>
            <a:r>
              <a:rPr lang="en-CA" sz="1200" b="0" i="0" u="none" strike="noStrike" cap="none" dirty="0">
                <a:solidFill>
                  <a:schemeClr val="dk1"/>
                </a:solidFill>
                <a:effectLst/>
                <a:latin typeface="Calibri"/>
                <a:ea typeface="Calibri"/>
                <a:cs typeface="Calibri"/>
                <a:sym typeface="Calibri"/>
              </a:rPr>
              <a:t>In this seminar, we will elaborate on the concept of social enterprise procurement and how to foster social enterprise procurement within the context of </a:t>
            </a:r>
            <a:r>
              <a:rPr lang="en-CA" sz="1200" b="1" i="1" u="none" strike="noStrike" cap="none" dirty="0">
                <a:solidFill>
                  <a:schemeClr val="dk1"/>
                </a:solidFill>
                <a:effectLst/>
                <a:latin typeface="Calibri"/>
                <a:ea typeface="Calibri"/>
                <a:cs typeface="Calibri"/>
                <a:sym typeface="Calibri"/>
              </a:rPr>
              <a:t>your institution</a:t>
            </a:r>
            <a:r>
              <a:rPr lang="en-CA" sz="1200" b="0" i="0" u="none" strike="noStrike" cap="none" dirty="0">
                <a:solidFill>
                  <a:schemeClr val="dk1"/>
                </a:solidFill>
                <a:effectLst/>
                <a:latin typeface="Calibri"/>
                <a:ea typeface="Calibri"/>
                <a:cs typeface="Calibri"/>
                <a:sym typeface="Calibri"/>
              </a:rPr>
              <a:t>. </a:t>
            </a:r>
            <a:r>
              <a:rPr lang="en-CA" sz="1200" b="1" i="1" u="none" strike="noStrike" cap="none" dirty="0">
                <a:solidFill>
                  <a:schemeClr val="dk1"/>
                </a:solidFill>
                <a:effectLst/>
                <a:latin typeface="Calibri"/>
                <a:ea typeface="Calibri"/>
                <a:cs typeface="Calibri"/>
                <a:sym typeface="Calibri"/>
              </a:rPr>
              <a:t>Your institution </a:t>
            </a:r>
            <a:r>
              <a:rPr lang="en-CA" sz="1200" b="0" i="0" u="none" strike="noStrike" cap="none" dirty="0">
                <a:solidFill>
                  <a:schemeClr val="dk1"/>
                </a:solidFill>
                <a:effectLst/>
                <a:latin typeface="Calibri"/>
                <a:ea typeface="Calibri"/>
                <a:cs typeface="Calibri"/>
                <a:sym typeface="Calibri"/>
              </a:rPr>
              <a:t>plays an important role in the development and integration of social enterprise  procurement practices. </a:t>
            </a:r>
          </a:p>
          <a:p>
            <a:pPr rtl="0"/>
            <a:r>
              <a:rPr lang="en-CA" b="0" dirty="0">
                <a:effectLst/>
              </a:rPr>
              <a:t/>
            </a:r>
            <a:br>
              <a:rPr lang="en-CA" b="0" dirty="0">
                <a:effectLst/>
              </a:rPr>
            </a:br>
            <a:r>
              <a:rPr lang="en-CA" sz="1200" b="0" i="0" u="none" strike="noStrike" cap="none" dirty="0">
                <a:solidFill>
                  <a:schemeClr val="dk1"/>
                </a:solidFill>
                <a:effectLst/>
                <a:latin typeface="Calibri"/>
                <a:ea typeface="Calibri"/>
                <a:cs typeface="Calibri"/>
                <a:sym typeface="Calibri"/>
              </a:rPr>
              <a:t>Social enterprise procurement has been identified as a lever for increasing impact from institutions on their local communities, because supporting social enterprises aligns well with the social mission and mandate of various institutions. Social enterprise procurement does not only pertain to large acquisitions, but probably even more so to the smaller more repetitive purchasing decisions universities all make every day. However, buying from social enterprises and adopting existing procurement processes to the needs of social enterprises is not easy. Therefore, the Buying With Impact (BWI) project was established to explore the options of social enterprise procurement in Toronto and the Greater Toronto Area and to provide this seminar for purchasers. The BWI project complements previous initiatives on social enterprise procurement. We build on the insights from Buying Social Canada, </a:t>
            </a:r>
            <a:r>
              <a:rPr lang="en-CA" sz="1200" b="0" i="0" u="none" strike="noStrike" cap="none" dirty="0" err="1">
                <a:solidFill>
                  <a:schemeClr val="dk1"/>
                </a:solidFill>
                <a:effectLst/>
                <a:latin typeface="Calibri"/>
                <a:ea typeface="Calibri"/>
                <a:cs typeface="Calibri"/>
                <a:sym typeface="Calibri"/>
              </a:rPr>
              <a:t>AnchorTO</a:t>
            </a:r>
            <a:r>
              <a:rPr lang="en-CA" sz="1200" b="0" i="0" u="none" strike="noStrike" cap="none" dirty="0">
                <a:solidFill>
                  <a:schemeClr val="dk1"/>
                </a:solidFill>
                <a:effectLst/>
                <a:latin typeface="Calibri"/>
                <a:ea typeface="Calibri"/>
                <a:cs typeface="Calibri"/>
                <a:sym typeface="Calibri"/>
              </a:rPr>
              <a:t>, the Procurement and Investment Readiness Fund (PIRF) for social enterprises, and the B Corporation initiative.</a:t>
            </a:r>
            <a:endParaRPr lang="en-CA" b="0" dirty="0">
              <a:effectLst/>
            </a:endParaRPr>
          </a:p>
          <a:p>
            <a:r>
              <a:rPr lang="en-CA" dirty="0"/>
              <a:t/>
            </a:r>
            <a:br>
              <a:rPr lang="en-CA" dirty="0"/>
            </a:br>
            <a:endParaRPr dirty="0"/>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Highlight the different between charities, social enterprises and businesses. Be sure to include the examples like Big Brothers Big Sisters, Good Foot Delivery, Ben and Jerry’s and Walmart.</a:t>
            </a:r>
            <a:endParaRPr/>
          </a:p>
          <a:p>
            <a:pPr marL="0" lvl="0" indent="0" algn="l" rtl="0">
              <a:spcBef>
                <a:spcPts val="0"/>
              </a:spcBef>
              <a:spcAft>
                <a:spcPts val="0"/>
              </a:spcAft>
              <a:buNone/>
            </a:pPr>
            <a:endParaRPr/>
          </a:p>
          <a:p>
            <a:pPr marL="0" lvl="0" indent="0" algn="l" rtl="0">
              <a:spcBef>
                <a:spcPts val="0"/>
              </a:spcBef>
              <a:spcAft>
                <a:spcPts val="0"/>
              </a:spcAft>
              <a:buNone/>
            </a:pPr>
            <a:r>
              <a:rPr lang="en-US"/>
              <a:t>Consider saying something like:</a:t>
            </a:r>
            <a:endParaRPr/>
          </a:p>
          <a:p>
            <a:pPr marL="0" lvl="0" indent="0" algn="l" rtl="0">
              <a:spcBef>
                <a:spcPts val="0"/>
              </a:spcBef>
              <a:spcAft>
                <a:spcPts val="0"/>
              </a:spcAft>
              <a:buNone/>
            </a:pPr>
            <a:r>
              <a:rPr lang="en-US"/>
              <a:t>Another way to put it is social enterprises are part of a continuum where on the one side are charities and on the other are traditional businesses. For the purposes of aligning to the universities impact goals, we are focusing on social enterprises. </a:t>
            </a:r>
            <a:endParaRPr/>
          </a:p>
        </p:txBody>
      </p:sp>
      <p:sp>
        <p:nvSpPr>
          <p:cNvPr id="196" name="Google Shape;19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Walk participants through the various impact certifications:</a:t>
            </a:r>
            <a:endParaRPr/>
          </a:p>
          <a:p>
            <a:pPr marL="0" lvl="0" indent="0" algn="l" rtl="0">
              <a:spcBef>
                <a:spcPts val="0"/>
              </a:spcBef>
              <a:spcAft>
                <a:spcPts val="0"/>
              </a:spcAft>
              <a:buNone/>
            </a:pPr>
            <a:endParaRPr/>
          </a:p>
          <a:p>
            <a:pPr marL="0" lvl="0" indent="0" algn="l" rtl="0">
              <a:spcBef>
                <a:spcPts val="0"/>
              </a:spcBef>
              <a:spcAft>
                <a:spcPts val="0"/>
              </a:spcAft>
              <a:buNone/>
            </a:pPr>
            <a:r>
              <a:rPr lang="en-US"/>
              <a:t>Consider saying something like: </a:t>
            </a:r>
            <a:endParaRPr/>
          </a:p>
          <a:p>
            <a:pPr marL="0" lvl="0" indent="0" algn="l" rtl="0">
              <a:spcBef>
                <a:spcPts val="0"/>
              </a:spcBef>
              <a:spcAft>
                <a:spcPts val="0"/>
              </a:spcAft>
              <a:buNone/>
            </a:pPr>
            <a:r>
              <a:rPr lang="en-US"/>
              <a:t>Social enterprises use various certifications to provide credibility of their purpose and impact. Some common certifications are included here.  </a:t>
            </a:r>
            <a:endParaRPr/>
          </a:p>
        </p:txBody>
      </p:sp>
      <p:sp>
        <p:nvSpPr>
          <p:cNvPr id="211" name="Google Shape;2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Add any social enterprises that your institutions currently procures from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Consider saying something like:</a:t>
            </a:r>
            <a:endParaRPr dirty="0"/>
          </a:p>
          <a:p>
            <a:pPr marL="0" lvl="0" indent="0" algn="l" rtl="0">
              <a:spcBef>
                <a:spcPts val="0"/>
              </a:spcBef>
              <a:spcAft>
                <a:spcPts val="0"/>
              </a:spcAft>
              <a:buClr>
                <a:schemeClr val="dk1"/>
              </a:buClr>
              <a:buFont typeface="Arial"/>
              <a:buNone/>
            </a:pPr>
            <a:r>
              <a:rPr lang="en-US" dirty="0"/>
              <a:t>The good news is that departments are already purchasing from social enterprises</a:t>
            </a:r>
            <a:endParaRPr dirty="0"/>
          </a:p>
          <a:p>
            <a:pPr marL="0" lvl="0" indent="0" algn="l" rtl="0">
              <a:spcBef>
                <a:spcPts val="0"/>
              </a:spcBef>
              <a:spcAft>
                <a:spcPts val="0"/>
              </a:spcAft>
              <a:buNone/>
            </a:pPr>
            <a:endParaRPr dirty="0"/>
          </a:p>
        </p:txBody>
      </p:sp>
      <p:sp>
        <p:nvSpPr>
          <p:cNvPr id="225" name="Google Shape;22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Encourage participants to focus on social enterprises that the university could purchase from rather than at a personal level.</a:t>
            </a:r>
            <a:endParaRPr/>
          </a:p>
          <a:p>
            <a:pPr marL="0" lvl="0" indent="0" algn="l" rtl="0">
              <a:spcBef>
                <a:spcPts val="0"/>
              </a:spcBef>
              <a:spcAft>
                <a:spcPts val="0"/>
              </a:spcAft>
              <a:buNone/>
            </a:pPr>
            <a:endParaRPr/>
          </a:p>
        </p:txBody>
      </p:sp>
      <p:sp>
        <p:nvSpPr>
          <p:cNvPr id="245" name="Google Shape;24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an example of a social enterprise in Toronto. Walk participants through their purpose and impact. </a:t>
            </a:r>
            <a:endParaRPr/>
          </a:p>
        </p:txBody>
      </p:sp>
      <p:sp>
        <p:nvSpPr>
          <p:cNvPr id="252" name="Google Shape;25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an example of a social enterprise in Toronto. Walk participants through their purpose and impact. </a:t>
            </a:r>
            <a:endParaRPr/>
          </a:p>
        </p:txBody>
      </p:sp>
      <p:sp>
        <p:nvSpPr>
          <p:cNvPr id="263" name="Google Shape;26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cfd1fdca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5cfd1fdca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Walk participants through how the team intends to manage impact. </a:t>
            </a:r>
            <a:endParaRPr/>
          </a:p>
        </p:txBody>
      </p:sp>
      <p:sp>
        <p:nvSpPr>
          <p:cNvPr id="272" name="Google Shape;272;g5cfd1fdca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cfd1fdca8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5cfd1fdca8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Walk participants through how the team intends to report on impact. </a:t>
            </a:r>
            <a:endParaRPr/>
          </a:p>
        </p:txBody>
      </p:sp>
      <p:sp>
        <p:nvSpPr>
          <p:cNvPr id="283" name="Google Shape;283;g5cfd1fdca8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 is an example of what impact might look like after a purchase has been made and impact has been measured. </a:t>
            </a:r>
            <a:endParaRPr/>
          </a:p>
        </p:txBody>
      </p:sp>
      <p:sp>
        <p:nvSpPr>
          <p:cNvPr id="292" name="Google Shape;29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Here is an example of what impact might look like after a purchase has been made and impact has been measured. </a:t>
            </a:r>
            <a:endParaRPr/>
          </a:p>
          <a:p>
            <a:pPr marL="0" lvl="0" indent="0" algn="l" rtl="0">
              <a:spcBef>
                <a:spcPts val="0"/>
              </a:spcBef>
              <a:spcAft>
                <a:spcPts val="0"/>
              </a:spcAft>
              <a:buNone/>
            </a:pPr>
            <a:endParaRPr/>
          </a:p>
        </p:txBody>
      </p:sp>
      <p:sp>
        <p:nvSpPr>
          <p:cNvPr id="304" name="Google Shape;30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Walk seminar participants through the agenda and objectives of the session. </a:t>
            </a:r>
            <a:endParaRPr/>
          </a:p>
          <a:p>
            <a:pPr marL="0" lvl="0" indent="0" algn="l" rtl="0">
              <a:spcBef>
                <a:spcPts val="0"/>
              </a:spcBef>
              <a:spcAft>
                <a:spcPts val="0"/>
              </a:spcAft>
              <a:buNone/>
            </a:pPr>
            <a:endParaRPr/>
          </a:p>
          <a:p>
            <a:pPr marL="0" lvl="0" indent="0" algn="l" rtl="0">
              <a:spcBef>
                <a:spcPts val="0"/>
              </a:spcBef>
              <a:spcAft>
                <a:spcPts val="0"/>
              </a:spcAft>
              <a:buNone/>
            </a:pPr>
            <a:r>
              <a:rPr lang="en-US"/>
              <a:t>Consider saying something like:</a:t>
            </a:r>
            <a:endParaRPr/>
          </a:p>
          <a:p>
            <a:pPr marL="0" lvl="0" indent="0" algn="l" rtl="0">
              <a:spcBef>
                <a:spcPts val="0"/>
              </a:spcBef>
              <a:spcAft>
                <a:spcPts val="0"/>
              </a:spcAft>
              <a:buClr>
                <a:schemeClr val="dk1"/>
              </a:buClr>
              <a:buFont typeface="Arial"/>
              <a:buNone/>
            </a:pPr>
            <a:r>
              <a:rPr lang="en-US"/>
              <a:t>We have five major topics we will cover in this seminar and five learning goals. </a:t>
            </a:r>
            <a:endParaRPr/>
          </a:p>
          <a:p>
            <a:pPr marL="0" lvl="0" indent="0" algn="l" rtl="0">
              <a:spcBef>
                <a:spcPts val="0"/>
              </a:spcBef>
              <a:spcAft>
                <a:spcPts val="0"/>
              </a:spcAft>
              <a:buClr>
                <a:schemeClr val="dk1"/>
              </a:buClr>
              <a:buFont typeface="Arial"/>
              <a:buNone/>
            </a:pPr>
            <a:r>
              <a:rPr lang="en-US"/>
              <a:t>Before we go into our first item lets discuss impact in general.</a:t>
            </a: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Consider saying something like: </a:t>
            </a:r>
            <a:endParaRPr dirty="0"/>
          </a:p>
          <a:p>
            <a:pPr marL="0" lvl="0" indent="0" algn="l" rtl="0">
              <a:spcBef>
                <a:spcPts val="0"/>
              </a:spcBef>
              <a:spcAft>
                <a:spcPts val="0"/>
              </a:spcAft>
              <a:buNone/>
            </a:pPr>
            <a:r>
              <a:rPr lang="en-US" dirty="0"/>
              <a:t>Through interviews with purchasers as part of the project, they said…</a:t>
            </a:r>
            <a:endParaRPr dirty="0"/>
          </a:p>
        </p:txBody>
      </p:sp>
      <p:sp>
        <p:nvSpPr>
          <p:cNvPr id="329" name="Google Shape;32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d0b8dd64a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5d0b8dd64a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Consider saying something like: </a:t>
            </a:r>
            <a:endParaRPr dirty="0"/>
          </a:p>
          <a:p>
            <a:pPr marL="0" lvl="0" indent="0" algn="l" rtl="0">
              <a:spcBef>
                <a:spcPts val="0"/>
              </a:spcBef>
              <a:spcAft>
                <a:spcPts val="0"/>
              </a:spcAft>
              <a:buNone/>
            </a:pPr>
            <a:r>
              <a:rPr lang="en-US" dirty="0"/>
              <a:t>To make it easier to find social enterprises you can use our internal list.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Include information about where this list is housed and who is responsible for owning and maintaining it</a:t>
            </a:r>
            <a:endParaRPr dirty="0"/>
          </a:p>
        </p:txBody>
      </p:sp>
      <p:sp>
        <p:nvSpPr>
          <p:cNvPr id="336" name="Google Shape;336;g5d0b8dd64a_1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Consider saying something like: </a:t>
            </a:r>
            <a:endParaRPr dirty="0"/>
          </a:p>
          <a:p>
            <a:pPr marL="0" lvl="0" indent="0" algn="l" rtl="0">
              <a:spcBef>
                <a:spcPts val="0"/>
              </a:spcBef>
              <a:spcAft>
                <a:spcPts val="0"/>
              </a:spcAft>
              <a:buClr>
                <a:schemeClr val="dk1"/>
              </a:buClr>
              <a:buFont typeface="Arial"/>
              <a:buNone/>
            </a:pPr>
            <a:r>
              <a:rPr lang="en-US" dirty="0"/>
              <a:t>In addition to the list, here are some directories that are also good resources for sourcing businesses with an impact focus. </a:t>
            </a:r>
            <a:endParaRPr dirty="0"/>
          </a:p>
          <a:p>
            <a:pPr marL="0" lvl="0" indent="0" algn="l" rtl="0">
              <a:spcBef>
                <a:spcPts val="0"/>
              </a:spcBef>
              <a:spcAft>
                <a:spcPts val="0"/>
              </a:spcAft>
              <a:buNone/>
            </a:pPr>
            <a:endParaRPr dirty="0"/>
          </a:p>
        </p:txBody>
      </p:sp>
      <p:sp>
        <p:nvSpPr>
          <p:cNvPr id="345" name="Google Shape;34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Walk participants through your institution’s purchasing process. </a:t>
            </a:r>
            <a:endParaRPr dirty="0"/>
          </a:p>
          <a:p>
            <a:pPr marL="0" lvl="0" indent="0" algn="l" rtl="0">
              <a:spcBef>
                <a:spcPts val="0"/>
              </a:spcBef>
              <a:spcAft>
                <a:spcPts val="0"/>
              </a:spcAft>
              <a:buNone/>
            </a:pPr>
            <a:r>
              <a:rPr lang="en-US" dirty="0"/>
              <a:t>Consider mentioning how impact will be tracked.</a:t>
            </a:r>
            <a:endParaRPr dirty="0"/>
          </a:p>
          <a:p>
            <a:pPr marL="0" lvl="0" indent="0" algn="l" rtl="0">
              <a:spcBef>
                <a:spcPts val="0"/>
              </a:spcBef>
              <a:spcAft>
                <a:spcPts val="0"/>
              </a:spcAft>
              <a:buNone/>
            </a:pPr>
            <a:endParaRPr dirty="0"/>
          </a:p>
        </p:txBody>
      </p:sp>
      <p:sp>
        <p:nvSpPr>
          <p:cNvPr id="358" name="Google Shape;35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5d0b8dd64a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5d0b8dd64a_1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a:p>
            <a:pPr marL="0" lvl="0" indent="0" algn="l" rtl="0">
              <a:spcBef>
                <a:spcPts val="0"/>
              </a:spcBef>
              <a:spcAft>
                <a:spcPts val="0"/>
              </a:spcAft>
              <a:buNone/>
            </a:pPr>
            <a:r>
              <a:rPr lang="en-US"/>
              <a:t/>
            </a:r>
            <a:br>
              <a:rPr lang="en-US"/>
            </a:br>
            <a:endParaRPr b="0"/>
          </a:p>
          <a:p>
            <a:pPr marL="0" lvl="0" indent="0" algn="l" rtl="0">
              <a:spcBef>
                <a:spcPts val="0"/>
              </a:spcBef>
              <a:spcAft>
                <a:spcPts val="0"/>
              </a:spcAft>
              <a:buNone/>
            </a:pPr>
            <a:r>
              <a:rPr lang="en-US"/>
              <a:t/>
            </a:r>
            <a:br>
              <a:rPr lang="en-US"/>
            </a:br>
            <a:endParaRPr/>
          </a:p>
        </p:txBody>
      </p:sp>
      <p:sp>
        <p:nvSpPr>
          <p:cNvPr id="375" name="Google Shape;375;g5d0b8dd64a_1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Print these questions out in a handout that you can ask participants to fill in before they leave. The feedback captured from this seminar can be used to continuously improve the delivery of the content. The first question is asked to calculate a Net Promoter Score (NPS). More information on NPS can be found here: </a:t>
            </a:r>
            <a:r>
              <a:rPr lang="en-US" sz="1100" u="sng">
                <a:solidFill>
                  <a:schemeClr val="hlink"/>
                </a:solidFill>
                <a:latin typeface="Arial"/>
                <a:ea typeface="Arial"/>
                <a:cs typeface="Arial"/>
                <a:sym typeface="Arial"/>
                <a:hlinkClick r:id="rId3"/>
              </a:rPr>
              <a:t>https://www.netpromoter.com/know/</a:t>
            </a:r>
            <a:r>
              <a:rPr lang="en-US"/>
              <a:t> </a:t>
            </a:r>
            <a:endParaRPr/>
          </a:p>
          <a:p>
            <a:pPr marL="0" lvl="0" indent="0" algn="l" rtl="0">
              <a:spcBef>
                <a:spcPts val="0"/>
              </a:spcBef>
              <a:spcAft>
                <a:spcPts val="0"/>
              </a:spcAft>
              <a:buNone/>
            </a:pPr>
            <a:endParaRPr/>
          </a:p>
        </p:txBody>
      </p:sp>
      <p:sp>
        <p:nvSpPr>
          <p:cNvPr id="381" name="Google Shape;38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Introduce the Sustainable Development Goals.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Consider saying something like:</a:t>
            </a:r>
            <a:endParaRPr dirty="0"/>
          </a:p>
          <a:p>
            <a:pPr marL="0" lvl="0" indent="0" algn="l" rtl="0">
              <a:spcBef>
                <a:spcPts val="0"/>
              </a:spcBef>
              <a:spcAft>
                <a:spcPts val="0"/>
              </a:spcAft>
              <a:buClr>
                <a:schemeClr val="dk1"/>
              </a:buClr>
              <a:buFont typeface="Arial"/>
              <a:buNone/>
            </a:pPr>
            <a:r>
              <a:rPr lang="en-US" dirty="0"/>
              <a:t>When we think of impact its generally thought of through the lens of the triple bottom line planet, people and profit. The UN sustainable development goals break that down into 17 goals with over 230 indicators. </a:t>
            </a:r>
            <a:br>
              <a:rPr lang="en-US" dirty="0"/>
            </a:br>
            <a:endParaRPr dirty="0"/>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Walk participants through this quick activity. The objective of this activity is to encourage staff to connect their work with broader impact. </a:t>
            </a:r>
            <a:endParaRPr/>
          </a:p>
        </p:txBody>
      </p:sp>
      <p:sp>
        <p:nvSpPr>
          <p:cNvPr id="112" name="Google Shape;11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Validate the responses from participants in the previous exercise and transition into what the university has identified as impact. </a:t>
            </a:r>
            <a:endParaRPr dirty="0"/>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dirty="0"/>
              <a:t>Insert your procurement numbers here and speak to them.</a:t>
            </a:r>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137" name="Google Shape;13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Read this slide</a:t>
            </a:r>
            <a:endParaRPr/>
          </a:p>
          <a:p>
            <a:pPr marL="0" lvl="0" indent="0" algn="l" rtl="0">
              <a:spcBef>
                <a:spcPts val="0"/>
              </a:spcBef>
              <a:spcAft>
                <a:spcPts val="0"/>
              </a:spcAft>
              <a:buNone/>
            </a:pPr>
            <a:endParaRPr/>
          </a:p>
        </p:txBody>
      </p:sp>
      <p:sp>
        <p:nvSpPr>
          <p:cNvPr id="147" name="Google Shape;14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Give participants an overview of this slide. </a:t>
            </a:r>
            <a:endParaRPr/>
          </a:p>
        </p:txBody>
      </p:sp>
      <p:sp>
        <p:nvSpPr>
          <p:cNvPr id="154" name="Google Shape;15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Give participants an overview of this slide: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Consider saying something like:</a:t>
            </a:r>
            <a:endParaRPr dirty="0"/>
          </a:p>
          <a:p>
            <a:pPr marL="0" lvl="0" indent="0" algn="l" rtl="0">
              <a:spcBef>
                <a:spcPts val="0"/>
              </a:spcBef>
              <a:spcAft>
                <a:spcPts val="0"/>
              </a:spcAft>
              <a:buNone/>
            </a:pPr>
            <a:r>
              <a:rPr lang="en-US" dirty="0"/>
              <a:t>We’ve defined social enterprises to align with Ontario’s definition. </a:t>
            </a:r>
            <a:endParaRPr dirty="0"/>
          </a:p>
        </p:txBody>
      </p:sp>
      <p:sp>
        <p:nvSpPr>
          <p:cNvPr id="188" name="Google Shape;18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Helvetica Neue"/>
              <a:buNone/>
              <a:defRPr sz="600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Helvetica Neue"/>
                <a:ea typeface="Helvetica Neue"/>
                <a:cs typeface="Helvetica Neue"/>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8" name="Slide Number Placeholder 3"/>
          <p:cNvSpPr txBox="1">
            <a:spLocks/>
          </p:cNvSpPr>
          <p:nvPr userDrawn="1"/>
        </p:nvSpPr>
        <p:spPr>
          <a:xfrm>
            <a:off x="6174769" y="6259155"/>
            <a:ext cx="5473826" cy="241194"/>
          </a:xfrm>
          <a:prstGeom prst="rect">
            <a:avLst/>
          </a:prstGeom>
        </p:spPr>
        <p:txBody>
          <a:bodyPr/>
          <a:lstStyle>
            <a:lvl1pPr>
              <a:defRPr b="1">
                <a:solidFill>
                  <a:srgbClr val="92CDDC"/>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Buying With Impact: Social Procurement Seminar   |  </a:t>
            </a:r>
            <a:r>
              <a:rPr kumimoji="0" lang="en-US" sz="1400" b="1" i="0" u="none" strike="noStrike" kern="0" cap="none" spc="0" normalizeH="0" baseline="0" noProof="0" dirty="0" err="1" smtClean="0">
                <a:ln>
                  <a:noFill/>
                </a:ln>
                <a:solidFill>
                  <a:srgbClr val="7F7F7F"/>
                </a:solidFill>
                <a:effectLst/>
                <a:uLnTx/>
                <a:uFillTx/>
                <a:latin typeface="Arial"/>
                <a:ea typeface="Arial"/>
                <a:cs typeface="Arial"/>
                <a:sym typeface="Arial"/>
              </a:rPr>
              <a:t>MaRS</a:t>
            </a:r>
            <a:r>
              <a:rPr kumimoji="0" lang="en-US" sz="1400" b="1" i="0" u="none" strike="noStrike" kern="0" cap="none" spc="0" normalizeH="0" baseline="0" noProof="0" dirty="0" smtClean="0">
                <a:ln>
                  <a:noFill/>
                </a:ln>
                <a:solidFill>
                  <a:srgbClr val="7F7F7F"/>
                </a:solidFill>
                <a:effectLst/>
                <a:uLnTx/>
                <a:uFillTx/>
                <a:latin typeface="Arial"/>
                <a:ea typeface="Arial"/>
                <a:cs typeface="Arial"/>
                <a:sym typeface="Arial"/>
              </a:rPr>
              <a:t> </a:t>
            </a: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 </a:t>
            </a:r>
            <a:fld id="{00000000-1234-1234-1234-123412341234}" type="slidenum">
              <a:rPr kumimoji="0" lang="en-US" sz="1400" b="1" i="0" u="none" strike="noStrike" kern="0" cap="none" spc="0" normalizeH="0" baseline="0" noProof="0" smtClean="0">
                <a:ln>
                  <a:noFill/>
                </a:ln>
                <a:solidFill>
                  <a:srgbClr val="92CDDC"/>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7" name="Slide Number Placeholder 3"/>
          <p:cNvSpPr txBox="1">
            <a:spLocks/>
          </p:cNvSpPr>
          <p:nvPr userDrawn="1"/>
        </p:nvSpPr>
        <p:spPr>
          <a:xfrm>
            <a:off x="6174769" y="6259155"/>
            <a:ext cx="5473826" cy="241194"/>
          </a:xfrm>
          <a:prstGeom prst="rect">
            <a:avLst/>
          </a:prstGeom>
        </p:spPr>
        <p:txBody>
          <a:bodyPr/>
          <a:lstStyle>
            <a:lvl1pPr>
              <a:defRPr b="1">
                <a:solidFill>
                  <a:srgbClr val="92CDDC"/>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Buying With Impact: Social Procurement Seminar   |  </a:t>
            </a:r>
            <a:r>
              <a:rPr kumimoji="0" lang="en-US" sz="1400" b="1" i="0" u="none" strike="noStrike" kern="0" cap="none" spc="0" normalizeH="0" baseline="0" noProof="0" dirty="0" err="1" smtClean="0">
                <a:ln>
                  <a:noFill/>
                </a:ln>
                <a:solidFill>
                  <a:srgbClr val="7F7F7F"/>
                </a:solidFill>
                <a:effectLst/>
                <a:uLnTx/>
                <a:uFillTx/>
                <a:latin typeface="Arial"/>
                <a:ea typeface="Arial"/>
                <a:cs typeface="Arial"/>
                <a:sym typeface="Arial"/>
              </a:rPr>
              <a:t>MaRS</a:t>
            </a:r>
            <a:r>
              <a:rPr kumimoji="0" lang="en-US" sz="1400" b="1" i="0" u="none" strike="noStrike" kern="0" cap="none" spc="0" normalizeH="0" baseline="0" noProof="0" dirty="0" smtClean="0">
                <a:ln>
                  <a:noFill/>
                </a:ln>
                <a:solidFill>
                  <a:srgbClr val="7F7F7F"/>
                </a:solidFill>
                <a:effectLst/>
                <a:uLnTx/>
                <a:uFillTx/>
                <a:latin typeface="Arial"/>
                <a:ea typeface="Arial"/>
                <a:cs typeface="Arial"/>
                <a:sym typeface="Arial"/>
              </a:rPr>
              <a:t> </a:t>
            </a: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 </a:t>
            </a:r>
            <a:fld id="{00000000-1234-1234-1234-123412341234}" type="slidenum">
              <a:rPr kumimoji="0" lang="en-US" sz="1400" b="1" i="0" u="none" strike="noStrike" kern="0" cap="none" spc="0" normalizeH="0" baseline="0" noProof="0" smtClean="0">
                <a:ln>
                  <a:noFill/>
                </a:ln>
                <a:solidFill>
                  <a:srgbClr val="92CDDC"/>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userDrawn="1">
  <p:cSld name="VERTICAL_TITLE_AND_VERTICAL_TEXT">
    <p:spTree>
      <p:nvGrpSpPr>
        <p:cNvPr id="1" name="Shape 80"/>
        <p:cNvGrpSpPr/>
        <p:nvPr/>
      </p:nvGrpSpPr>
      <p:grpSpPr>
        <a:xfrm>
          <a:off x="0" y="0"/>
          <a:ext cx="0" cy="0"/>
          <a:chOff x="0" y="0"/>
          <a:chExt cx="0" cy="0"/>
        </a:xfrm>
      </p:grpSpPr>
      <p:sp>
        <p:nvSpPr>
          <p:cNvPr id="8" name="Rectangle 7">
            <a:extLst>
              <a:ext uri="{FF2B5EF4-FFF2-40B4-BE49-F238E27FC236}">
                <a16:creationId xmlns:a16="http://schemas.microsoft.com/office/drawing/2014/main" xmlns="" id="{E8C84E23-A57E-1347-8DEC-DDF1C2269198}"/>
              </a:ext>
            </a:extLst>
          </p:cNvPr>
          <p:cNvSpPr/>
          <p:nvPr userDrawn="1"/>
        </p:nvSpPr>
        <p:spPr>
          <a:xfrm>
            <a:off x="0" y="0"/>
            <a:ext cx="12192001" cy="6858000"/>
          </a:xfrm>
          <a:prstGeom prst="rect">
            <a:avLst/>
          </a:prstGeom>
          <a:solidFill>
            <a:srgbClr val="0E3F9F">
              <a:alpha val="6313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p:cNvSpPr txBox="1">
            <a:spLocks/>
          </p:cNvSpPr>
          <p:nvPr userDrawn="1"/>
        </p:nvSpPr>
        <p:spPr>
          <a:xfrm>
            <a:off x="6174769" y="6259155"/>
            <a:ext cx="5473826" cy="241194"/>
          </a:xfrm>
          <a:prstGeom prst="rect">
            <a:avLst/>
          </a:prstGeom>
        </p:spPr>
        <p:txBody>
          <a:bodyPr/>
          <a:lstStyle>
            <a:lvl1pPr>
              <a:defRPr b="1">
                <a:solidFill>
                  <a:srgbClr val="92CDDC"/>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Buying With Impact: Social Procurement Seminar   |  </a:t>
            </a:r>
            <a:r>
              <a:rPr kumimoji="0" lang="en-US" sz="1400" b="1" i="0" u="none" strike="noStrike" kern="0" cap="none" spc="0" normalizeH="0" baseline="0" noProof="0" dirty="0" err="1" smtClean="0">
                <a:ln>
                  <a:noFill/>
                </a:ln>
                <a:solidFill>
                  <a:schemeClr val="bg1"/>
                </a:solidFill>
                <a:effectLst/>
                <a:uLnTx/>
                <a:uFillTx/>
                <a:latin typeface="Arial"/>
                <a:ea typeface="Arial"/>
                <a:cs typeface="Arial"/>
                <a:sym typeface="Arial"/>
              </a:rPr>
              <a:t>MaRS</a:t>
            </a:r>
            <a:r>
              <a:rPr kumimoji="0" lang="en-US" sz="1400" b="1" i="0" u="none" strike="noStrike" kern="0" cap="none" spc="0" normalizeH="0" baseline="0" noProof="0" dirty="0" smtClean="0">
                <a:ln>
                  <a:noFill/>
                </a:ln>
                <a:solidFill>
                  <a:srgbClr val="7F7F7F"/>
                </a:solidFill>
                <a:effectLst/>
                <a:uLnTx/>
                <a:uFillTx/>
                <a:latin typeface="Arial"/>
                <a:ea typeface="Arial"/>
                <a:cs typeface="Arial"/>
                <a:sym typeface="Arial"/>
              </a:rPr>
              <a:t> </a:t>
            </a: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 </a:t>
            </a:r>
            <a:fld id="{00000000-1234-1234-1234-123412341234}" type="slidenum">
              <a:rPr kumimoji="0" lang="en-US" sz="1400" b="1" i="0" u="none" strike="noStrike" kern="0" cap="none" spc="0" normalizeH="0" baseline="0" noProof="0" smtClean="0">
                <a:ln>
                  <a:noFill/>
                </a:ln>
                <a:solidFill>
                  <a:srgbClr val="92CDDC"/>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Helvetica Neue"/>
              <a:buNone/>
              <a:defRPr>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Helvetica Neue"/>
                <a:ea typeface="Helvetica Neue"/>
                <a:cs typeface="Helvetica Neue"/>
                <a:sym typeface="Helvetica Neue"/>
              </a:defRPr>
            </a:lvl1pPr>
            <a:lvl2pPr marL="914400" lvl="1" indent="-381000" algn="l">
              <a:lnSpc>
                <a:spcPct val="90000"/>
              </a:lnSpc>
              <a:spcBef>
                <a:spcPts val="500"/>
              </a:spcBef>
              <a:spcAft>
                <a:spcPts val="0"/>
              </a:spcAft>
              <a:buClr>
                <a:schemeClr val="dk1"/>
              </a:buClr>
              <a:buSzPts val="2400"/>
              <a:buChar char="•"/>
              <a:defRPr>
                <a:latin typeface="Helvetica Neue"/>
                <a:ea typeface="Helvetica Neue"/>
                <a:cs typeface="Helvetica Neue"/>
                <a:sym typeface="Helvetica Neue"/>
              </a:defRPr>
            </a:lvl2pPr>
            <a:lvl3pPr marL="1371600" lvl="2" indent="-355600" algn="l">
              <a:lnSpc>
                <a:spcPct val="90000"/>
              </a:lnSpc>
              <a:spcBef>
                <a:spcPts val="500"/>
              </a:spcBef>
              <a:spcAft>
                <a:spcPts val="0"/>
              </a:spcAft>
              <a:buClr>
                <a:schemeClr val="dk1"/>
              </a:buClr>
              <a:buSzPts val="2000"/>
              <a:buChar char="•"/>
              <a:defRPr>
                <a:latin typeface="Helvetica Neue"/>
                <a:ea typeface="Helvetica Neue"/>
                <a:cs typeface="Helvetica Neue"/>
                <a:sym typeface="Helvetica Neue"/>
              </a:defRPr>
            </a:lvl3pPr>
            <a:lvl4pPr marL="1828800" lvl="3" indent="-342900" algn="l">
              <a:lnSpc>
                <a:spcPct val="90000"/>
              </a:lnSpc>
              <a:spcBef>
                <a:spcPts val="500"/>
              </a:spcBef>
              <a:spcAft>
                <a:spcPts val="0"/>
              </a:spcAft>
              <a:buClr>
                <a:schemeClr val="dk1"/>
              </a:buClr>
              <a:buSzPts val="1800"/>
              <a:buChar char="•"/>
              <a:defRPr>
                <a:latin typeface="Helvetica Neue"/>
                <a:ea typeface="Helvetica Neue"/>
                <a:cs typeface="Helvetica Neue"/>
                <a:sym typeface="Helvetica Neue"/>
              </a:defRPr>
            </a:lvl4pPr>
            <a:lvl5pPr marL="2286000" lvl="4" indent="-342900" algn="l">
              <a:lnSpc>
                <a:spcPct val="90000"/>
              </a:lnSpc>
              <a:spcBef>
                <a:spcPts val="500"/>
              </a:spcBef>
              <a:spcAft>
                <a:spcPts val="0"/>
              </a:spcAft>
              <a:buClr>
                <a:schemeClr val="dk1"/>
              </a:buClr>
              <a:buSzPts val="1800"/>
              <a:buChar char="•"/>
              <a:defRPr>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 name="Slide Number Placeholder 3"/>
          <p:cNvSpPr txBox="1">
            <a:spLocks/>
          </p:cNvSpPr>
          <p:nvPr userDrawn="1"/>
        </p:nvSpPr>
        <p:spPr>
          <a:xfrm>
            <a:off x="6174769" y="6259155"/>
            <a:ext cx="5473826" cy="241194"/>
          </a:xfrm>
          <a:prstGeom prst="rect">
            <a:avLst/>
          </a:prstGeom>
        </p:spPr>
        <p:txBody>
          <a:bodyPr/>
          <a:lstStyle>
            <a:lvl1pPr>
              <a:defRPr b="1">
                <a:solidFill>
                  <a:srgbClr val="92CDDC"/>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Buying With Impact: Social Procurement Seminar   |  </a:t>
            </a:r>
            <a:r>
              <a:rPr kumimoji="0" lang="en-US" sz="1400" b="1" i="0" u="none" strike="noStrike" kern="0" cap="none" spc="0" normalizeH="0" baseline="0" noProof="0" dirty="0" err="1" smtClean="0">
                <a:ln>
                  <a:noFill/>
                </a:ln>
                <a:solidFill>
                  <a:srgbClr val="7F7F7F"/>
                </a:solidFill>
                <a:effectLst/>
                <a:uLnTx/>
                <a:uFillTx/>
                <a:latin typeface="Arial"/>
                <a:ea typeface="Arial"/>
                <a:cs typeface="Arial"/>
                <a:sym typeface="Arial"/>
              </a:rPr>
              <a:t>MaRS</a:t>
            </a:r>
            <a:r>
              <a:rPr kumimoji="0" lang="en-US" sz="1400" b="1" i="0" u="none" strike="noStrike" kern="0" cap="none" spc="0" normalizeH="0" baseline="0" noProof="0" dirty="0" smtClean="0">
                <a:ln>
                  <a:noFill/>
                </a:ln>
                <a:solidFill>
                  <a:srgbClr val="7F7F7F"/>
                </a:solidFill>
                <a:effectLst/>
                <a:uLnTx/>
                <a:uFillTx/>
                <a:latin typeface="Arial"/>
                <a:ea typeface="Arial"/>
                <a:cs typeface="Arial"/>
                <a:sym typeface="Arial"/>
              </a:rPr>
              <a:t> </a:t>
            </a: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 </a:t>
            </a:r>
            <a:fld id="{00000000-1234-1234-1234-123412341234}" type="slidenum">
              <a:rPr kumimoji="0" lang="en-US" sz="1400" b="1" i="0" u="none" strike="noStrike" kern="0" cap="none" spc="0" normalizeH="0" baseline="0" noProof="0" smtClean="0">
                <a:ln>
                  <a:noFill/>
                </a:ln>
                <a:solidFill>
                  <a:srgbClr val="92CDDC"/>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a:extLst>
              <a:ext uri="{FF2B5EF4-FFF2-40B4-BE49-F238E27FC236}">
                <a16:creationId xmlns:a16="http://schemas.microsoft.com/office/drawing/2014/main" xmlns="" id="{E8C84E23-A57E-1347-8DEC-DDF1C2269198}"/>
              </a:ext>
            </a:extLst>
          </p:cNvPr>
          <p:cNvSpPr/>
          <p:nvPr userDrawn="1"/>
        </p:nvSpPr>
        <p:spPr>
          <a:xfrm>
            <a:off x="4586749" y="0"/>
            <a:ext cx="7605252" cy="6858000"/>
          </a:xfrm>
          <a:prstGeom prst="rect">
            <a:avLst/>
          </a:prstGeom>
          <a:solidFill>
            <a:srgbClr val="0E3F9F">
              <a:alpha val="6313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txBox="1">
            <a:spLocks/>
          </p:cNvSpPr>
          <p:nvPr userDrawn="1"/>
        </p:nvSpPr>
        <p:spPr>
          <a:xfrm>
            <a:off x="6174769" y="6259155"/>
            <a:ext cx="5473826" cy="241194"/>
          </a:xfrm>
          <a:prstGeom prst="rect">
            <a:avLst/>
          </a:prstGeom>
        </p:spPr>
        <p:txBody>
          <a:bodyPr/>
          <a:lstStyle>
            <a:lvl1pPr>
              <a:defRPr b="1">
                <a:solidFill>
                  <a:srgbClr val="92CDDC"/>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Buying With Impact: Social Procurement Seminar   |  </a:t>
            </a:r>
            <a:r>
              <a:rPr kumimoji="0" lang="en-US" sz="1400" b="1" i="0" u="none" strike="noStrike" kern="0" cap="none" spc="0" normalizeH="0" baseline="0" noProof="0" dirty="0" err="1" smtClean="0">
                <a:ln>
                  <a:noFill/>
                </a:ln>
                <a:solidFill>
                  <a:schemeClr val="bg1"/>
                </a:solidFill>
                <a:effectLst/>
                <a:uLnTx/>
                <a:uFillTx/>
                <a:latin typeface="Arial"/>
                <a:ea typeface="Arial"/>
                <a:cs typeface="Arial"/>
                <a:sym typeface="Arial"/>
              </a:rPr>
              <a:t>MaRS</a:t>
            </a:r>
            <a:r>
              <a:rPr kumimoji="0" lang="en-US" sz="1400" b="1" i="0" u="none" strike="noStrike" kern="0" cap="none" spc="0" normalizeH="0" baseline="0" noProof="0" dirty="0" smtClean="0">
                <a:ln>
                  <a:noFill/>
                </a:ln>
                <a:solidFill>
                  <a:srgbClr val="7F7F7F"/>
                </a:solidFill>
                <a:effectLst/>
                <a:uLnTx/>
                <a:uFillTx/>
                <a:latin typeface="Arial"/>
                <a:ea typeface="Arial"/>
                <a:cs typeface="Arial"/>
                <a:sym typeface="Arial"/>
              </a:rPr>
              <a:t> </a:t>
            </a: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 </a:t>
            </a:r>
            <a:fld id="{00000000-1234-1234-1234-123412341234}" type="slidenum">
              <a:rPr kumimoji="0" lang="en-US" sz="1400" b="1" i="0" u="none" strike="noStrike" kern="0" cap="none" spc="0" normalizeH="0" baseline="0" noProof="0" smtClean="0">
                <a:ln>
                  <a:noFill/>
                </a:ln>
                <a:solidFill>
                  <a:srgbClr val="92CDDC"/>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 name="Slide Number Placeholder 3"/>
          <p:cNvSpPr txBox="1">
            <a:spLocks/>
          </p:cNvSpPr>
          <p:nvPr userDrawn="1"/>
        </p:nvSpPr>
        <p:spPr>
          <a:xfrm>
            <a:off x="6174769" y="6259155"/>
            <a:ext cx="5473826" cy="241194"/>
          </a:xfrm>
          <a:prstGeom prst="rect">
            <a:avLst/>
          </a:prstGeom>
        </p:spPr>
        <p:txBody>
          <a:bodyPr/>
          <a:lstStyle>
            <a:lvl1pPr>
              <a:defRPr b="1">
                <a:solidFill>
                  <a:srgbClr val="92CDDC"/>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Buying With Impact: Social Procurement Seminar   |  </a:t>
            </a:r>
            <a:r>
              <a:rPr kumimoji="0" lang="en-US" sz="1400" b="1" i="0" u="none" strike="noStrike" kern="0" cap="none" spc="0" normalizeH="0" baseline="0" noProof="0" dirty="0" err="1" smtClean="0">
                <a:ln>
                  <a:noFill/>
                </a:ln>
                <a:solidFill>
                  <a:srgbClr val="7F7F7F"/>
                </a:solidFill>
                <a:effectLst/>
                <a:uLnTx/>
                <a:uFillTx/>
                <a:latin typeface="Arial"/>
                <a:ea typeface="Arial"/>
                <a:cs typeface="Arial"/>
                <a:sym typeface="Arial"/>
              </a:rPr>
              <a:t>MaRS</a:t>
            </a:r>
            <a:r>
              <a:rPr kumimoji="0" lang="en-US" sz="1400" b="1" i="0" u="none" strike="noStrike" kern="0" cap="none" spc="0" normalizeH="0" baseline="0" noProof="0" dirty="0" smtClean="0">
                <a:ln>
                  <a:noFill/>
                </a:ln>
                <a:solidFill>
                  <a:srgbClr val="7F7F7F"/>
                </a:solidFill>
                <a:effectLst/>
                <a:uLnTx/>
                <a:uFillTx/>
                <a:latin typeface="Arial"/>
                <a:ea typeface="Arial"/>
                <a:cs typeface="Arial"/>
                <a:sym typeface="Arial"/>
              </a:rPr>
              <a:t> </a:t>
            </a: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 </a:t>
            </a:r>
            <a:fld id="{00000000-1234-1234-1234-123412341234}" type="slidenum">
              <a:rPr kumimoji="0" lang="en-US" sz="1400" b="1" i="0" u="none" strike="noStrike" kern="0" cap="none" spc="0" normalizeH="0" baseline="0" noProof="0" smtClean="0">
                <a:ln>
                  <a:noFill/>
                </a:ln>
                <a:solidFill>
                  <a:srgbClr val="92CDDC"/>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 name="Slide Number Placeholder 3"/>
          <p:cNvSpPr txBox="1">
            <a:spLocks/>
          </p:cNvSpPr>
          <p:nvPr userDrawn="1"/>
        </p:nvSpPr>
        <p:spPr>
          <a:xfrm>
            <a:off x="6174769" y="6259155"/>
            <a:ext cx="5473826" cy="241194"/>
          </a:xfrm>
          <a:prstGeom prst="rect">
            <a:avLst/>
          </a:prstGeom>
        </p:spPr>
        <p:txBody>
          <a:bodyPr/>
          <a:lstStyle>
            <a:lvl1pPr>
              <a:defRPr b="1">
                <a:solidFill>
                  <a:srgbClr val="92CDDC"/>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Buying With Impact: Social Procurement Seminar   |  </a:t>
            </a:r>
            <a:r>
              <a:rPr kumimoji="0" lang="en-US" sz="1400" b="1" i="0" u="none" strike="noStrike" kern="0" cap="none" spc="0" normalizeH="0" baseline="0" noProof="0" dirty="0" err="1" smtClean="0">
                <a:ln>
                  <a:noFill/>
                </a:ln>
                <a:solidFill>
                  <a:srgbClr val="7F7F7F"/>
                </a:solidFill>
                <a:effectLst/>
                <a:uLnTx/>
                <a:uFillTx/>
                <a:latin typeface="Arial"/>
                <a:ea typeface="Arial"/>
                <a:cs typeface="Arial"/>
                <a:sym typeface="Arial"/>
              </a:rPr>
              <a:t>MaRS</a:t>
            </a:r>
            <a:r>
              <a:rPr kumimoji="0" lang="en-US" sz="1400" b="1" i="0" u="none" strike="noStrike" kern="0" cap="none" spc="0" normalizeH="0" baseline="0" noProof="0" dirty="0" smtClean="0">
                <a:ln>
                  <a:noFill/>
                </a:ln>
                <a:solidFill>
                  <a:srgbClr val="7F7F7F"/>
                </a:solidFill>
                <a:effectLst/>
                <a:uLnTx/>
                <a:uFillTx/>
                <a:latin typeface="Arial"/>
                <a:ea typeface="Arial"/>
                <a:cs typeface="Arial"/>
                <a:sym typeface="Arial"/>
              </a:rPr>
              <a:t> </a:t>
            </a: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 </a:t>
            </a:r>
            <a:fld id="{00000000-1234-1234-1234-123412341234}" type="slidenum">
              <a:rPr kumimoji="0" lang="en-US" sz="1400" b="1" i="0" u="none" strike="noStrike" kern="0" cap="none" spc="0" normalizeH="0" baseline="0" noProof="0" smtClean="0">
                <a:ln>
                  <a:noFill/>
                </a:ln>
                <a:solidFill>
                  <a:srgbClr val="92CDDC"/>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 name="Slide Number Placeholder 3"/>
          <p:cNvSpPr txBox="1">
            <a:spLocks/>
          </p:cNvSpPr>
          <p:nvPr userDrawn="1"/>
        </p:nvSpPr>
        <p:spPr>
          <a:xfrm>
            <a:off x="6174769" y="6259155"/>
            <a:ext cx="5473826" cy="241194"/>
          </a:xfrm>
          <a:prstGeom prst="rect">
            <a:avLst/>
          </a:prstGeom>
        </p:spPr>
        <p:txBody>
          <a:bodyPr/>
          <a:lstStyle>
            <a:lvl1pPr>
              <a:defRPr b="1">
                <a:solidFill>
                  <a:srgbClr val="92CDDC"/>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Buying With Impact: Social Procurement Seminar   |  </a:t>
            </a:r>
            <a:r>
              <a:rPr kumimoji="0" lang="en-US" sz="1400" b="1" i="0" u="none" strike="noStrike" kern="0" cap="none" spc="0" normalizeH="0" baseline="0" noProof="0" dirty="0" err="1" smtClean="0">
                <a:ln>
                  <a:noFill/>
                </a:ln>
                <a:solidFill>
                  <a:srgbClr val="7F7F7F"/>
                </a:solidFill>
                <a:effectLst/>
                <a:uLnTx/>
                <a:uFillTx/>
                <a:latin typeface="Arial"/>
                <a:ea typeface="Arial"/>
                <a:cs typeface="Arial"/>
                <a:sym typeface="Arial"/>
              </a:rPr>
              <a:t>MaRS</a:t>
            </a:r>
            <a:r>
              <a:rPr kumimoji="0" lang="en-US" sz="1400" b="1" i="0" u="none" strike="noStrike" kern="0" cap="none" spc="0" normalizeH="0" baseline="0" noProof="0" dirty="0" smtClean="0">
                <a:ln>
                  <a:noFill/>
                </a:ln>
                <a:solidFill>
                  <a:srgbClr val="7F7F7F"/>
                </a:solidFill>
                <a:effectLst/>
                <a:uLnTx/>
                <a:uFillTx/>
                <a:latin typeface="Arial"/>
                <a:ea typeface="Arial"/>
                <a:cs typeface="Arial"/>
                <a:sym typeface="Arial"/>
              </a:rPr>
              <a:t> </a:t>
            </a: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 </a:t>
            </a:r>
            <a:fld id="{00000000-1234-1234-1234-123412341234}" type="slidenum">
              <a:rPr kumimoji="0" lang="en-US" sz="1400" b="1" i="0" u="none" strike="noStrike" kern="0" cap="none" spc="0" normalizeH="0" baseline="0" noProof="0" smtClean="0">
                <a:ln>
                  <a:noFill/>
                </a:ln>
                <a:solidFill>
                  <a:srgbClr val="92CDDC"/>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0" name="Slide Number Placeholder 3"/>
          <p:cNvSpPr txBox="1">
            <a:spLocks/>
          </p:cNvSpPr>
          <p:nvPr userDrawn="1"/>
        </p:nvSpPr>
        <p:spPr>
          <a:xfrm>
            <a:off x="6174769" y="6259155"/>
            <a:ext cx="5473826" cy="241194"/>
          </a:xfrm>
          <a:prstGeom prst="rect">
            <a:avLst/>
          </a:prstGeom>
        </p:spPr>
        <p:txBody>
          <a:bodyPr/>
          <a:lstStyle>
            <a:lvl1pPr>
              <a:defRPr b="1">
                <a:solidFill>
                  <a:srgbClr val="92CDDC"/>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Buying With Impact: Social Procurement Seminar   |  </a:t>
            </a:r>
            <a:r>
              <a:rPr kumimoji="0" lang="en-US" sz="1400" b="1" i="0" u="none" strike="noStrike" kern="0" cap="none" spc="0" normalizeH="0" baseline="0" noProof="0" dirty="0" err="1" smtClean="0">
                <a:ln>
                  <a:noFill/>
                </a:ln>
                <a:solidFill>
                  <a:srgbClr val="7F7F7F"/>
                </a:solidFill>
                <a:effectLst/>
                <a:uLnTx/>
                <a:uFillTx/>
                <a:latin typeface="Arial"/>
                <a:ea typeface="Arial"/>
                <a:cs typeface="Arial"/>
                <a:sym typeface="Arial"/>
              </a:rPr>
              <a:t>MaRS</a:t>
            </a:r>
            <a:r>
              <a:rPr kumimoji="0" lang="en-US" sz="1400" b="1" i="0" u="none" strike="noStrike" kern="0" cap="none" spc="0" normalizeH="0" baseline="0" noProof="0" dirty="0" smtClean="0">
                <a:ln>
                  <a:noFill/>
                </a:ln>
                <a:solidFill>
                  <a:srgbClr val="7F7F7F"/>
                </a:solidFill>
                <a:effectLst/>
                <a:uLnTx/>
                <a:uFillTx/>
                <a:latin typeface="Arial"/>
                <a:ea typeface="Arial"/>
                <a:cs typeface="Arial"/>
                <a:sym typeface="Arial"/>
              </a:rPr>
              <a:t> </a:t>
            </a: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 </a:t>
            </a:r>
            <a:fld id="{00000000-1234-1234-1234-123412341234}" type="slidenum">
              <a:rPr kumimoji="0" lang="en-US" sz="1400" b="1" i="0" u="none" strike="noStrike" kern="0" cap="none" spc="0" normalizeH="0" baseline="0" noProof="0" smtClean="0">
                <a:ln>
                  <a:noFill/>
                </a:ln>
                <a:solidFill>
                  <a:srgbClr val="92CDDC"/>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5" name="Slide Number Placeholder 3"/>
          <p:cNvSpPr txBox="1">
            <a:spLocks/>
          </p:cNvSpPr>
          <p:nvPr userDrawn="1"/>
        </p:nvSpPr>
        <p:spPr>
          <a:xfrm>
            <a:off x="6174769" y="6259155"/>
            <a:ext cx="5473826" cy="241194"/>
          </a:xfrm>
          <a:prstGeom prst="rect">
            <a:avLst/>
          </a:prstGeom>
        </p:spPr>
        <p:txBody>
          <a:bodyPr/>
          <a:lstStyle>
            <a:lvl1pPr>
              <a:defRPr b="1">
                <a:solidFill>
                  <a:srgbClr val="92CDDC"/>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Buying With Impact: Social Procurement Seminar   |  </a:t>
            </a:r>
            <a:r>
              <a:rPr kumimoji="0" lang="en-US" sz="1400" b="1" i="0" u="none" strike="noStrike" kern="0" cap="none" spc="0" normalizeH="0" baseline="0" noProof="0" dirty="0" err="1" smtClean="0">
                <a:ln>
                  <a:noFill/>
                </a:ln>
                <a:solidFill>
                  <a:srgbClr val="7F7F7F"/>
                </a:solidFill>
                <a:effectLst/>
                <a:uLnTx/>
                <a:uFillTx/>
                <a:latin typeface="Arial"/>
                <a:ea typeface="Arial"/>
                <a:cs typeface="Arial"/>
                <a:sym typeface="Arial"/>
              </a:rPr>
              <a:t>MaRS</a:t>
            </a:r>
            <a:r>
              <a:rPr kumimoji="0" lang="en-US" sz="1400" b="1" i="0" u="none" strike="noStrike" kern="0" cap="none" spc="0" normalizeH="0" baseline="0" noProof="0" dirty="0" smtClean="0">
                <a:ln>
                  <a:noFill/>
                </a:ln>
                <a:solidFill>
                  <a:srgbClr val="7F7F7F"/>
                </a:solidFill>
                <a:effectLst/>
                <a:uLnTx/>
                <a:uFillTx/>
                <a:latin typeface="Arial"/>
                <a:ea typeface="Arial"/>
                <a:cs typeface="Arial"/>
                <a:sym typeface="Arial"/>
              </a:rPr>
              <a:t> </a:t>
            </a: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 </a:t>
            </a:r>
            <a:fld id="{00000000-1234-1234-1234-123412341234}" type="slidenum">
              <a:rPr kumimoji="0" lang="en-US" sz="1400" b="1" i="0" u="none" strike="noStrike" kern="0" cap="none" spc="0" normalizeH="0" baseline="0" noProof="0" smtClean="0">
                <a:ln>
                  <a:noFill/>
                </a:ln>
                <a:solidFill>
                  <a:srgbClr val="92CDDC"/>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8" name="Slide Number Placeholder 3"/>
          <p:cNvSpPr txBox="1">
            <a:spLocks/>
          </p:cNvSpPr>
          <p:nvPr userDrawn="1"/>
        </p:nvSpPr>
        <p:spPr>
          <a:xfrm>
            <a:off x="6174769" y="6259155"/>
            <a:ext cx="5473826" cy="241194"/>
          </a:xfrm>
          <a:prstGeom prst="rect">
            <a:avLst/>
          </a:prstGeom>
        </p:spPr>
        <p:txBody>
          <a:bodyPr/>
          <a:lstStyle>
            <a:lvl1pPr>
              <a:defRPr b="1">
                <a:solidFill>
                  <a:srgbClr val="92CDDC"/>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Buying With Impact: Social Procurement Seminar   |  </a:t>
            </a:r>
            <a:r>
              <a:rPr kumimoji="0" lang="en-US" sz="1400" b="1" i="0" u="none" strike="noStrike" kern="0" cap="none" spc="0" normalizeH="0" baseline="0" noProof="0" dirty="0" err="1" smtClean="0">
                <a:ln>
                  <a:noFill/>
                </a:ln>
                <a:solidFill>
                  <a:srgbClr val="7F7F7F"/>
                </a:solidFill>
                <a:effectLst/>
                <a:uLnTx/>
                <a:uFillTx/>
                <a:latin typeface="Arial"/>
                <a:ea typeface="Arial"/>
                <a:cs typeface="Arial"/>
                <a:sym typeface="Arial"/>
              </a:rPr>
              <a:t>MaRS</a:t>
            </a:r>
            <a:r>
              <a:rPr kumimoji="0" lang="en-US" sz="1400" b="1" i="0" u="none" strike="noStrike" kern="0" cap="none" spc="0" normalizeH="0" baseline="0" noProof="0" dirty="0" smtClean="0">
                <a:ln>
                  <a:noFill/>
                </a:ln>
                <a:solidFill>
                  <a:srgbClr val="7F7F7F"/>
                </a:solidFill>
                <a:effectLst/>
                <a:uLnTx/>
                <a:uFillTx/>
                <a:latin typeface="Arial"/>
                <a:ea typeface="Arial"/>
                <a:cs typeface="Arial"/>
                <a:sym typeface="Arial"/>
              </a:rPr>
              <a:t> </a:t>
            </a:r>
            <a:r>
              <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rPr>
              <a:t> </a:t>
            </a:r>
            <a:fld id="{00000000-1234-1234-1234-123412341234}" type="slidenum">
              <a:rPr kumimoji="0" lang="en-US" sz="1400" b="1" i="0" u="none" strike="noStrike" kern="0" cap="none" spc="0" normalizeH="0" baseline="0" noProof="0" smtClean="0">
                <a:ln>
                  <a:noFill/>
                </a:ln>
                <a:solidFill>
                  <a:srgbClr val="92CDDC"/>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1" i="0" u="none" strike="noStrike" kern="0" cap="none" spc="0" normalizeH="0" baseline="0" noProof="0" dirty="0" smtClean="0">
              <a:ln>
                <a:noFill/>
              </a:ln>
              <a:solidFill>
                <a:srgbClr val="92CDDC"/>
              </a:solidFill>
              <a:effectLst/>
              <a:uLnTx/>
              <a:uFillTx/>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ntario.ca/page/ontarios-social-enterprise-strategy-2016-202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ilo.org/global/topics/decent-work/lang--en/index.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www.unep.fr/scp/procurement/docsres/projectinfo/studyonimpactsofspp.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unep.fr/scp/procurement/docsres/projectinfo/studyonimpactsofspp.pdf" TargetMode="Externa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hyperlink" Target="http://www.unep.fr/scp/procurement/docsres/projectinfo/studyonimpactsofspp.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guide.fairtrade.ca/" TargetMode="External"/><Relationship Id="rId3" Type="http://schemas.openxmlformats.org/officeDocument/2006/relationships/image" Target="../media/image26.png"/><Relationship Id="rId7" Type="http://schemas.openxmlformats.org/officeDocument/2006/relationships/hyperlink" Target="https://bcorporation.net/about-b-lab/country-partner/canada" TargetMode="External"/><Relationship Id="rId12"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seontario.org/directory/" TargetMode="External"/><Relationship Id="rId11"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hyperlink" Target="http://www.ic.gc.ca/eic/site/ccc_bt-rec_ec.nsf/eng/h_00011.html" TargetMode="External"/><Relationship Id="rId4" Type="http://schemas.openxmlformats.org/officeDocument/2006/relationships/image" Target="../media/image27.png"/><Relationship Id="rId9" Type="http://schemas.openxmlformats.org/officeDocument/2006/relationships/hyperlink" Target="http://www.torontoenterprisefund.ca/what-we-do/sustain-existing-eses/who-we-fund"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ota.com/sites/default/files/indexed_files/COTA_NationalOrganicMarketSummary.pdf" TargetMode="External"/><Relationship Id="rId4" Type="http://schemas.openxmlformats.org/officeDocument/2006/relationships/hyperlink" Target="http://www.analytica-advisors.com/assets/file/2015%20Report%20Synopsis%20Final_wcover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DA3">
            <a:alpha val="63137"/>
          </a:srgbClr>
        </a:solidFill>
        <a:effectLst/>
      </p:bgPr>
    </p:bg>
    <p:spTree>
      <p:nvGrpSpPr>
        <p:cNvPr id="1" name=""/>
        <p:cNvGrpSpPr/>
        <p:nvPr/>
      </p:nvGrpSpPr>
      <p:grpSpPr>
        <a:xfrm>
          <a:off x="0" y="0"/>
          <a:ext cx="0" cy="0"/>
          <a:chOff x="0" y="0"/>
          <a:chExt cx="0" cy="0"/>
        </a:xfrm>
      </p:grpSpPr>
      <p:sp>
        <p:nvSpPr>
          <p:cNvPr id="5" name="TextBox 4"/>
          <p:cNvSpPr txBox="1"/>
          <p:nvPr/>
        </p:nvSpPr>
        <p:spPr>
          <a:xfrm>
            <a:off x="611560" y="990519"/>
            <a:ext cx="7477600" cy="2339102"/>
          </a:xfrm>
          <a:prstGeom prst="rect">
            <a:avLst/>
          </a:prstGeom>
          <a:noFill/>
        </p:spPr>
        <p:txBody>
          <a:bodyPr wrap="square" rtlCol="0">
            <a:spAutoFit/>
          </a:bodyPr>
          <a:lstStyle/>
          <a:p>
            <a:r>
              <a:rPr lang="en-US" sz="4400" b="1" dirty="0" smtClean="0">
                <a:solidFill>
                  <a:schemeClr val="bg1"/>
                </a:solidFill>
                <a:latin typeface="MaRS Marcin" pitchFamily="34" charset="0"/>
              </a:rPr>
              <a:t>Buying With Impact: Social Enterprise Procurement Playbook</a:t>
            </a:r>
          </a:p>
          <a:p>
            <a:endParaRPr lang="en-US" dirty="0"/>
          </a:p>
        </p:txBody>
      </p:sp>
      <p:sp>
        <p:nvSpPr>
          <p:cNvPr id="6" name="TextBox 5"/>
          <p:cNvSpPr txBox="1"/>
          <p:nvPr/>
        </p:nvSpPr>
        <p:spPr>
          <a:xfrm>
            <a:off x="611560" y="3864077"/>
            <a:ext cx="7405590" cy="1969770"/>
          </a:xfrm>
          <a:prstGeom prst="rect">
            <a:avLst/>
          </a:prstGeom>
          <a:noFill/>
        </p:spPr>
        <p:txBody>
          <a:bodyPr wrap="square" rtlCol="0">
            <a:spAutoFit/>
          </a:bodyPr>
          <a:lstStyle/>
          <a:p>
            <a:r>
              <a:rPr lang="en-US" sz="5400" b="1" dirty="0" smtClean="0">
                <a:solidFill>
                  <a:srgbClr val="FFA075"/>
                </a:solidFill>
                <a:latin typeface="MaRS Marcin" pitchFamily="34" charset="0"/>
              </a:rPr>
              <a:t>Social Procurement Seminar (Generic)</a:t>
            </a:r>
          </a:p>
          <a:p>
            <a:endParaRPr lang="en-US" dirty="0"/>
          </a:p>
        </p:txBody>
      </p:sp>
      <p:pic>
        <p:nvPicPr>
          <p:cNvPr id="7" name="Picture 6" descr="MaRS-logo.png"/>
          <p:cNvPicPr>
            <a:picLocks noChangeAspect="1"/>
          </p:cNvPicPr>
          <p:nvPr/>
        </p:nvPicPr>
        <p:blipFill>
          <a:blip r:embed="rId2"/>
          <a:stretch>
            <a:fillRect/>
          </a:stretch>
        </p:blipFill>
        <p:spPr>
          <a:xfrm>
            <a:off x="8017150" y="1499999"/>
            <a:ext cx="3577884" cy="358189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aphicFrame>
        <p:nvGraphicFramePr>
          <p:cNvPr id="190" name="Google Shape;190;p9"/>
          <p:cNvGraphicFramePr/>
          <p:nvPr/>
        </p:nvGraphicFramePr>
        <p:xfrm>
          <a:off x="583136" y="1533827"/>
          <a:ext cx="11323800" cy="4175660"/>
        </p:xfrm>
        <a:graphic>
          <a:graphicData uri="http://schemas.openxmlformats.org/drawingml/2006/table">
            <a:tbl>
              <a:tblPr>
                <a:noFill/>
                <a:tableStyleId>{5EB82F30-96C5-405B-BD83-85D0C7AB9117}</a:tableStyleId>
              </a:tblPr>
              <a:tblGrid>
                <a:gridCol w="2122050">
                  <a:extLst>
                    <a:ext uri="{9D8B030D-6E8A-4147-A177-3AD203B41FA5}">
                      <a16:colId xmlns="" xmlns:a16="http://schemas.microsoft.com/office/drawing/2014/main" val="20000"/>
                    </a:ext>
                  </a:extLst>
                </a:gridCol>
                <a:gridCol w="9201750">
                  <a:extLst>
                    <a:ext uri="{9D8B030D-6E8A-4147-A177-3AD203B41FA5}">
                      <a16:colId xmlns="" xmlns:a16="http://schemas.microsoft.com/office/drawing/2014/main" val="20001"/>
                    </a:ext>
                  </a:extLst>
                </a:gridCol>
              </a:tblGrid>
              <a:tr h="363450">
                <a:tc>
                  <a:txBody>
                    <a:bodyPr/>
                    <a:lstStyle/>
                    <a:p>
                      <a:pPr marL="0" marR="0" lvl="0" indent="0" algn="l" rtl="0">
                        <a:spcBef>
                          <a:spcPts val="0"/>
                        </a:spcBef>
                        <a:spcAft>
                          <a:spcPts val="0"/>
                        </a:spcAft>
                        <a:buNone/>
                      </a:pPr>
                      <a:r>
                        <a:rPr lang="en-US" sz="1800" b="1" u="none" strike="noStrike" cap="none" dirty="0">
                          <a:solidFill>
                            <a:srgbClr val="003DA3"/>
                          </a:solidFill>
                          <a:latin typeface="MaRS Marcin" pitchFamily="34" charset="0"/>
                          <a:ea typeface="Helvetica Neue"/>
                          <a:cs typeface="Helvetica Neue"/>
                          <a:sym typeface="Helvetica Neue"/>
                        </a:rPr>
                        <a:t>Earns Revenue</a:t>
                      </a:r>
                      <a:endParaRPr dirty="0">
                        <a:solidFill>
                          <a:srgbClr val="003DA3"/>
                        </a:solidFill>
                        <a:latin typeface="MaRS Marcin" pitchFamily="34" charset="0"/>
                      </a:endParaRPr>
                    </a:p>
                  </a:txBody>
                  <a:tcPr marL="121925" marR="121925" marT="60950" marB="609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dirty="0">
                          <a:solidFill>
                            <a:schemeClr val="dk1"/>
                          </a:solidFill>
                          <a:latin typeface="MaRS Marcin" pitchFamily="34" charset="0"/>
                          <a:ea typeface="Helvetica Neue"/>
                          <a:cs typeface="Helvetica Neue"/>
                          <a:sym typeface="Helvetica Neue"/>
                        </a:rPr>
                        <a:t>Derives a substantial portion of its income through the </a:t>
                      </a:r>
                      <a:r>
                        <a:rPr lang="en-US" sz="1800" dirty="0">
                          <a:solidFill>
                            <a:srgbClr val="003DA3"/>
                          </a:solidFill>
                          <a:latin typeface="MaRS Marcin" pitchFamily="34" charset="0"/>
                          <a:ea typeface="Helvetica Neue"/>
                          <a:cs typeface="Helvetica Neue"/>
                          <a:sym typeface="Helvetica Neue"/>
                        </a:rPr>
                        <a:t>sale </a:t>
                      </a:r>
                      <a:r>
                        <a:rPr lang="en-US" sz="1800" dirty="0">
                          <a:solidFill>
                            <a:schemeClr val="dk1"/>
                          </a:solidFill>
                          <a:latin typeface="MaRS Marcin" pitchFamily="34" charset="0"/>
                          <a:ea typeface="Helvetica Neue"/>
                          <a:cs typeface="Helvetica Neue"/>
                          <a:sym typeface="Helvetica Neue"/>
                        </a:rPr>
                        <a:t>of goods and services.</a:t>
                      </a:r>
                      <a:endParaRPr dirty="0">
                        <a:latin typeface="MaRS Marcin" pitchFamily="34" charset="0"/>
                      </a:endParaRPr>
                    </a:p>
                  </a:txBody>
                  <a:tcPr marL="121925" marR="121925" marT="60950" marB="609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0"/>
                  </a:ext>
                </a:extLst>
              </a:tr>
              <a:tr h="605000">
                <a:tc>
                  <a:txBody>
                    <a:bodyPr/>
                    <a:lstStyle/>
                    <a:p>
                      <a:pPr marL="0" marR="0" lvl="0" indent="0" algn="l" rtl="0">
                        <a:spcBef>
                          <a:spcPts val="0"/>
                        </a:spcBef>
                        <a:spcAft>
                          <a:spcPts val="0"/>
                        </a:spcAft>
                        <a:buNone/>
                      </a:pPr>
                      <a:r>
                        <a:rPr lang="en-US" sz="1800" b="1" dirty="0">
                          <a:solidFill>
                            <a:srgbClr val="003DA3"/>
                          </a:solidFill>
                          <a:latin typeface="MaRS Marcin" pitchFamily="34" charset="0"/>
                          <a:ea typeface="Helvetica Neue"/>
                          <a:cs typeface="Helvetica Neue"/>
                          <a:sym typeface="Helvetica Neue"/>
                        </a:rPr>
                        <a:t>Intentionality</a:t>
                      </a:r>
                      <a:endParaRPr dirty="0">
                        <a:solidFill>
                          <a:srgbClr val="003DA3"/>
                        </a:solidFill>
                        <a:latin typeface="MaRS Marcin" pitchFamily="34" charset="0"/>
                      </a:endParaRPr>
                    </a:p>
                  </a:txBody>
                  <a:tcPr marL="121925" marR="121925" marT="60950" marB="609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43BA4"/>
                        </a:buClr>
                        <a:buSzPts val="1800"/>
                        <a:buFont typeface="Helvetica Neue"/>
                        <a:buNone/>
                      </a:pPr>
                      <a:r>
                        <a:rPr lang="en-US" sz="1800" dirty="0">
                          <a:solidFill>
                            <a:srgbClr val="003DA3"/>
                          </a:solidFill>
                          <a:latin typeface="MaRS Marcin" pitchFamily="34" charset="0"/>
                          <a:ea typeface="Helvetica Neue"/>
                          <a:cs typeface="Helvetica Neue"/>
                          <a:sym typeface="Helvetica Neue"/>
                        </a:rPr>
                        <a:t>Intends</a:t>
                      </a:r>
                      <a:r>
                        <a:rPr lang="en-US" sz="1800" dirty="0">
                          <a:solidFill>
                            <a:schemeClr val="dk2"/>
                          </a:solidFill>
                          <a:latin typeface="MaRS Marcin" pitchFamily="34" charset="0"/>
                          <a:ea typeface="Helvetica Neue"/>
                          <a:cs typeface="Helvetica Neue"/>
                          <a:sym typeface="Helvetica Neue"/>
                        </a:rPr>
                        <a:t> </a:t>
                      </a:r>
                      <a:r>
                        <a:rPr lang="en-US" sz="1800" dirty="0">
                          <a:solidFill>
                            <a:schemeClr val="dk1"/>
                          </a:solidFill>
                          <a:latin typeface="MaRS Marcin" pitchFamily="34" charset="0"/>
                          <a:ea typeface="Helvetica Neue"/>
                          <a:cs typeface="Helvetica Neue"/>
                          <a:sym typeface="Helvetica Neue"/>
                        </a:rPr>
                        <a:t>to create a social or environmental impact through </a:t>
                      </a:r>
                      <a:r>
                        <a:rPr lang="en-US" sz="1800" dirty="0">
                          <a:solidFill>
                            <a:srgbClr val="003DA3"/>
                          </a:solidFill>
                          <a:latin typeface="MaRS Marcin" pitchFamily="34" charset="0"/>
                          <a:ea typeface="Helvetica Neue"/>
                          <a:cs typeface="Helvetica Neue"/>
                          <a:sym typeface="Helvetica Neue"/>
                        </a:rPr>
                        <a:t>its business activities</a:t>
                      </a:r>
                      <a:r>
                        <a:rPr lang="en-US" sz="1800" dirty="0">
                          <a:solidFill>
                            <a:schemeClr val="dk1"/>
                          </a:solidFill>
                          <a:latin typeface="MaRS Marcin" pitchFamily="34" charset="0"/>
                          <a:ea typeface="Helvetica Neue"/>
                          <a:cs typeface="Helvetica Neue"/>
                          <a:sym typeface="Helvetica Neue"/>
                        </a:rPr>
                        <a:t>. Impact is </a:t>
                      </a:r>
                      <a:r>
                        <a:rPr lang="en-US" sz="1800" dirty="0">
                          <a:solidFill>
                            <a:srgbClr val="003DA3"/>
                          </a:solidFill>
                          <a:latin typeface="MaRS Marcin" pitchFamily="34" charset="0"/>
                          <a:ea typeface="Helvetica Neue"/>
                          <a:cs typeface="Helvetica Neue"/>
                          <a:sym typeface="Helvetica Neue"/>
                        </a:rPr>
                        <a:t>intentional</a:t>
                      </a:r>
                      <a:r>
                        <a:rPr lang="en-US" sz="1800" dirty="0">
                          <a:solidFill>
                            <a:srgbClr val="C00000"/>
                          </a:solidFill>
                          <a:latin typeface="MaRS Marcin" pitchFamily="34" charset="0"/>
                          <a:ea typeface="Helvetica Neue"/>
                          <a:cs typeface="Helvetica Neue"/>
                          <a:sym typeface="Helvetica Neue"/>
                        </a:rPr>
                        <a:t> </a:t>
                      </a:r>
                      <a:r>
                        <a:rPr lang="en-US" sz="1800" dirty="0">
                          <a:solidFill>
                            <a:schemeClr val="dk1"/>
                          </a:solidFill>
                          <a:latin typeface="MaRS Marcin" pitchFamily="34" charset="0"/>
                          <a:ea typeface="Helvetica Neue"/>
                          <a:cs typeface="Helvetica Neue"/>
                          <a:sym typeface="Helvetica Neue"/>
                        </a:rPr>
                        <a:t>and not merely a by-product of business operations.</a:t>
                      </a:r>
                      <a:endParaRPr dirty="0">
                        <a:latin typeface="MaRS Marcin" pitchFamily="34" charset="0"/>
                      </a:endParaRPr>
                    </a:p>
                  </a:txBody>
                  <a:tcPr marL="121925" marR="121925" marT="60950" marB="609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r h="357500">
                <a:tc>
                  <a:txBody>
                    <a:bodyPr/>
                    <a:lstStyle/>
                    <a:p>
                      <a:pPr marL="0" marR="0" lvl="0" indent="0" algn="l" rtl="0">
                        <a:spcBef>
                          <a:spcPts val="0"/>
                        </a:spcBef>
                        <a:spcAft>
                          <a:spcPts val="0"/>
                        </a:spcAft>
                        <a:buNone/>
                      </a:pPr>
                      <a:r>
                        <a:rPr lang="en-US" sz="1800" b="1" dirty="0">
                          <a:solidFill>
                            <a:srgbClr val="003DA3"/>
                          </a:solidFill>
                          <a:latin typeface="MaRS Marcin" pitchFamily="34" charset="0"/>
                          <a:ea typeface="Helvetica Neue"/>
                          <a:cs typeface="Helvetica Neue"/>
                          <a:sym typeface="Helvetica Neue"/>
                        </a:rPr>
                        <a:t>Measurable</a:t>
                      </a:r>
                      <a:endParaRPr dirty="0">
                        <a:solidFill>
                          <a:srgbClr val="003DA3"/>
                        </a:solidFill>
                        <a:latin typeface="MaRS Marcin" pitchFamily="34" charset="0"/>
                      </a:endParaRPr>
                    </a:p>
                  </a:txBody>
                  <a:tcPr marL="121925" marR="121925" marT="60950" marB="609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43BA4"/>
                        </a:buClr>
                        <a:buSzPts val="1800"/>
                        <a:buFont typeface="Helvetica Neue"/>
                        <a:buNone/>
                      </a:pPr>
                      <a:r>
                        <a:rPr lang="en-US" sz="1800" dirty="0">
                          <a:solidFill>
                            <a:srgbClr val="003DA3"/>
                          </a:solidFill>
                          <a:latin typeface="MaRS Marcin" pitchFamily="34" charset="0"/>
                          <a:ea typeface="Helvetica Neue"/>
                          <a:cs typeface="Helvetica Neue"/>
                          <a:sym typeface="Helvetica Neue"/>
                        </a:rPr>
                        <a:t>Measures and reports </a:t>
                      </a:r>
                      <a:r>
                        <a:rPr lang="en-US" sz="1800" dirty="0">
                          <a:solidFill>
                            <a:schemeClr val="dk1"/>
                          </a:solidFill>
                          <a:latin typeface="MaRS Marcin" pitchFamily="34" charset="0"/>
                          <a:ea typeface="Helvetica Neue"/>
                          <a:cs typeface="Helvetica Neue"/>
                          <a:sym typeface="Helvetica Neue"/>
                        </a:rPr>
                        <a:t>on its social, cultural and/or environmental impact.</a:t>
                      </a:r>
                      <a:endParaRPr dirty="0">
                        <a:latin typeface="MaRS Marcin" pitchFamily="34" charset="0"/>
                      </a:endParaRPr>
                    </a:p>
                  </a:txBody>
                  <a:tcPr marL="121925" marR="121925" marT="60950" marB="609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r h="852475">
                <a:tc>
                  <a:txBody>
                    <a:bodyPr/>
                    <a:lstStyle/>
                    <a:p>
                      <a:pPr marL="0" marR="0" lvl="0" indent="0" algn="l" rtl="0">
                        <a:spcBef>
                          <a:spcPts val="0"/>
                        </a:spcBef>
                        <a:spcAft>
                          <a:spcPts val="0"/>
                        </a:spcAft>
                        <a:buNone/>
                      </a:pPr>
                      <a:r>
                        <a:rPr lang="en-US" sz="1800" b="1">
                          <a:solidFill>
                            <a:srgbClr val="003DA3"/>
                          </a:solidFill>
                          <a:latin typeface="MaRS Marcin" pitchFamily="34" charset="0"/>
                          <a:ea typeface="Helvetica Neue"/>
                          <a:cs typeface="Helvetica Neue"/>
                          <a:sym typeface="Helvetica Neue"/>
                        </a:rPr>
                        <a:t>Scalable Impact</a:t>
                      </a:r>
                      <a:endParaRPr>
                        <a:solidFill>
                          <a:srgbClr val="003DA3"/>
                        </a:solidFill>
                        <a:latin typeface="MaRS Marcin" pitchFamily="34" charset="0"/>
                      </a:endParaRPr>
                    </a:p>
                  </a:txBody>
                  <a:tcPr marL="121925" marR="121925" marT="60950" marB="609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dirty="0">
                          <a:solidFill>
                            <a:schemeClr val="dk1"/>
                          </a:solidFill>
                          <a:latin typeface="MaRS Marcin" pitchFamily="34" charset="0"/>
                          <a:ea typeface="Helvetica Neue"/>
                          <a:cs typeface="Helvetica Neue"/>
                          <a:sym typeface="Helvetica Neue"/>
                        </a:rPr>
                        <a:t>A blended business model, with social impact as a defining element of its business model. The social and/or environmental </a:t>
                      </a:r>
                      <a:r>
                        <a:rPr lang="en-US" sz="1800" dirty="0">
                          <a:solidFill>
                            <a:srgbClr val="003DA3"/>
                          </a:solidFill>
                          <a:latin typeface="MaRS Marcin" pitchFamily="34" charset="0"/>
                          <a:ea typeface="Helvetica Neue"/>
                          <a:cs typeface="Helvetica Neue"/>
                          <a:sym typeface="Helvetica Neue"/>
                        </a:rPr>
                        <a:t>impact</a:t>
                      </a:r>
                      <a:r>
                        <a:rPr lang="en-US" sz="1800" dirty="0">
                          <a:solidFill>
                            <a:srgbClr val="C00000"/>
                          </a:solidFill>
                          <a:latin typeface="MaRS Marcin" pitchFamily="34" charset="0"/>
                          <a:ea typeface="Helvetica Neue"/>
                          <a:cs typeface="Helvetica Neue"/>
                          <a:sym typeface="Helvetica Neue"/>
                        </a:rPr>
                        <a:t> </a:t>
                      </a:r>
                      <a:r>
                        <a:rPr lang="en-US" sz="1800" dirty="0">
                          <a:solidFill>
                            <a:schemeClr val="dk1"/>
                          </a:solidFill>
                          <a:latin typeface="MaRS Marcin" pitchFamily="34" charset="0"/>
                          <a:ea typeface="Helvetica Neue"/>
                          <a:cs typeface="Helvetica Neue"/>
                          <a:sym typeface="Helvetica Neue"/>
                        </a:rPr>
                        <a:t>of the social enterprise </a:t>
                      </a:r>
                      <a:r>
                        <a:rPr lang="en-US" sz="1800" dirty="0">
                          <a:solidFill>
                            <a:srgbClr val="003DA3"/>
                          </a:solidFill>
                          <a:latin typeface="MaRS Marcin" pitchFamily="34" charset="0"/>
                          <a:ea typeface="Helvetica Neue"/>
                          <a:cs typeface="Helvetica Neue"/>
                          <a:sym typeface="Helvetica Neue"/>
                        </a:rPr>
                        <a:t>grows in lockstep with its business growth.</a:t>
                      </a:r>
                      <a:endParaRPr dirty="0">
                        <a:solidFill>
                          <a:srgbClr val="003DA3"/>
                        </a:solidFill>
                        <a:latin typeface="MaRS Marcin" pitchFamily="34" charset="0"/>
                      </a:endParaRPr>
                    </a:p>
                  </a:txBody>
                  <a:tcPr marL="121925" marR="121925" marT="60950" marB="609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3"/>
                  </a:ext>
                </a:extLst>
              </a:tr>
              <a:tr h="1712300">
                <a:tc>
                  <a:txBody>
                    <a:bodyPr/>
                    <a:lstStyle/>
                    <a:p>
                      <a:pPr marL="0" marR="0" lvl="0" indent="0" algn="l" rtl="0">
                        <a:spcBef>
                          <a:spcPts val="0"/>
                        </a:spcBef>
                        <a:spcAft>
                          <a:spcPts val="0"/>
                        </a:spcAft>
                        <a:buNone/>
                      </a:pPr>
                      <a:r>
                        <a:rPr lang="en-US" sz="1800" b="1" dirty="0">
                          <a:solidFill>
                            <a:srgbClr val="003DA3"/>
                          </a:solidFill>
                          <a:latin typeface="MaRS Marcin" pitchFamily="34" charset="0"/>
                          <a:ea typeface="Helvetica Neue"/>
                          <a:cs typeface="Helvetica Neue"/>
                          <a:sym typeface="Helvetica Neue"/>
                        </a:rPr>
                        <a:t>Active</a:t>
                      </a:r>
                      <a:endParaRPr dirty="0">
                        <a:solidFill>
                          <a:srgbClr val="003DA3"/>
                        </a:solidFill>
                        <a:latin typeface="MaRS Marcin" pitchFamily="34" charset="0"/>
                      </a:endParaRPr>
                    </a:p>
                  </a:txBody>
                  <a:tcPr marL="121925" marR="121925" marT="60950" marB="609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Helvetica Neue"/>
                        <a:buNone/>
                      </a:pPr>
                      <a:r>
                        <a:rPr lang="en-US" sz="1800" dirty="0">
                          <a:solidFill>
                            <a:schemeClr val="dk1"/>
                          </a:solidFill>
                          <a:latin typeface="MaRS Marcin" pitchFamily="34" charset="0"/>
                          <a:ea typeface="Helvetica Neue"/>
                          <a:cs typeface="Helvetica Neue"/>
                          <a:sym typeface="Helvetica Neue"/>
                        </a:rPr>
                        <a:t>An SE goes over and beyond the focus of operating in a sustainable manner, to</a:t>
                      </a:r>
                      <a:r>
                        <a:rPr lang="en-US" sz="1800" dirty="0">
                          <a:solidFill>
                            <a:schemeClr val="dk2"/>
                          </a:solidFill>
                          <a:latin typeface="MaRS Marcin" pitchFamily="34" charset="0"/>
                          <a:ea typeface="Helvetica Neue"/>
                          <a:cs typeface="Helvetica Neue"/>
                          <a:sym typeface="Helvetica Neue"/>
                        </a:rPr>
                        <a:t> </a:t>
                      </a:r>
                      <a:r>
                        <a:rPr lang="en-US" sz="1800" dirty="0">
                          <a:solidFill>
                            <a:srgbClr val="003DA3"/>
                          </a:solidFill>
                          <a:latin typeface="MaRS Marcin" pitchFamily="34" charset="0"/>
                          <a:ea typeface="Helvetica Neue"/>
                          <a:cs typeface="Helvetica Neue"/>
                          <a:sym typeface="Helvetica Neue"/>
                        </a:rPr>
                        <a:t>seeking to actively contribute to solving a key social, environmental or cultural societal issue </a:t>
                      </a:r>
                      <a:r>
                        <a:rPr lang="en-US" sz="1800" dirty="0">
                          <a:solidFill>
                            <a:schemeClr val="dk1"/>
                          </a:solidFill>
                          <a:latin typeface="MaRS Marcin" pitchFamily="34" charset="0"/>
                          <a:ea typeface="Helvetica Neue"/>
                          <a:cs typeface="Helvetica Neue"/>
                          <a:sym typeface="Helvetica Neue"/>
                        </a:rPr>
                        <a:t>(the social enterprise’s social, environment and/or cultural mission and the social enterprise’s primary focus) through the use of a business model which permits the social enterprise to generate revenue for the sake of expanding the impact of its social, environment and/or cultural mission.</a:t>
                      </a:r>
                      <a:endParaRPr dirty="0">
                        <a:latin typeface="MaRS Marcin" pitchFamily="34" charset="0"/>
                      </a:endParaRPr>
                    </a:p>
                  </a:txBody>
                  <a:tcPr marL="121925" marR="121925" marT="60950" marB="609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 xmlns:a16="http://schemas.microsoft.com/office/drawing/2014/main" val="10004"/>
                  </a:ext>
                </a:extLst>
              </a:tr>
            </a:tbl>
          </a:graphicData>
        </a:graphic>
      </p:graphicFrame>
      <p:sp>
        <p:nvSpPr>
          <p:cNvPr id="191" name="Google Shape;191;p9"/>
          <p:cNvSpPr txBox="1">
            <a:spLocks noGrp="1"/>
          </p:cNvSpPr>
          <p:nvPr>
            <p:ph type="title"/>
          </p:nvPr>
        </p:nvSpPr>
        <p:spPr>
          <a:xfrm>
            <a:off x="235974" y="162228"/>
            <a:ext cx="11670962" cy="15429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F65"/>
              </a:buClr>
              <a:buSzPts val="4400"/>
              <a:buFont typeface="Helvetica Neue"/>
              <a:buNone/>
            </a:pPr>
            <a:r>
              <a:rPr lang="en-US" b="1" dirty="0">
                <a:solidFill>
                  <a:srgbClr val="003DA3"/>
                </a:solidFill>
                <a:latin typeface="MaRS Marcin" pitchFamily="34" charset="0"/>
              </a:rPr>
              <a:t>Social Enterprise: Ontario’s Definition </a:t>
            </a:r>
            <a:endParaRPr b="1" dirty="0">
              <a:solidFill>
                <a:srgbClr val="003DA3"/>
              </a:solidFill>
              <a:latin typeface="MaRS Marcin" pitchFamily="34" charset="0"/>
            </a:endParaRPr>
          </a:p>
        </p:txBody>
      </p:sp>
      <p:sp>
        <p:nvSpPr>
          <p:cNvPr id="192" name="Google Shape;192;p9"/>
          <p:cNvSpPr txBox="1"/>
          <p:nvPr/>
        </p:nvSpPr>
        <p:spPr>
          <a:xfrm>
            <a:off x="583136" y="5892800"/>
            <a:ext cx="8944322" cy="246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MaRS Marcin" pitchFamily="34" charset="0"/>
                <a:ea typeface="Calibri"/>
                <a:cs typeface="Calibri"/>
                <a:sym typeface="Calibri"/>
              </a:rPr>
              <a:t>Adapted from Ontario’s Social Enterprise Strategy 2016-2021, </a:t>
            </a:r>
            <a:r>
              <a:rPr lang="en-US" sz="1000" u="sng" dirty="0">
                <a:solidFill>
                  <a:schemeClr val="dk1"/>
                </a:solidFill>
                <a:latin typeface="MaRS Marcin" pitchFamily="34" charset="0"/>
                <a:ea typeface="Calibri"/>
                <a:cs typeface="Calibri"/>
                <a:sym typeface="Calibri"/>
                <a:hlinkClick r:id="rId3"/>
              </a:rPr>
              <a:t>https://www.ontario.ca/page/ontarios-social-enterprise-strategy-2016-2021</a:t>
            </a:r>
            <a:endParaRPr sz="1000" dirty="0">
              <a:solidFill>
                <a:schemeClr val="dk1"/>
              </a:solidFill>
              <a:latin typeface="MaRS Marcin" pitchFamily="34" charset="0"/>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2" name="Picture 11" descr="BWI-SE-landscape-PowerPoint.jpg"/>
          <p:cNvPicPr>
            <a:picLocks noChangeAspect="1"/>
          </p:cNvPicPr>
          <p:nvPr/>
        </p:nvPicPr>
        <p:blipFill>
          <a:blip r:embed="rId3"/>
          <a:stretch>
            <a:fillRect/>
          </a:stretch>
        </p:blipFill>
        <p:spPr>
          <a:xfrm>
            <a:off x="575187" y="353772"/>
            <a:ext cx="11046542" cy="587505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2"/>
          <p:cNvSpPr txBox="1">
            <a:spLocks noGrp="1"/>
          </p:cNvSpPr>
          <p:nvPr>
            <p:ph type="title"/>
          </p:nvPr>
        </p:nvSpPr>
        <p:spPr>
          <a:xfrm>
            <a:off x="504092" y="502560"/>
            <a:ext cx="10944446"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F65"/>
              </a:buClr>
              <a:buSzPts val="4400"/>
              <a:buFont typeface="Helvetica Neue"/>
              <a:buNone/>
            </a:pPr>
            <a:r>
              <a:rPr lang="en-US" b="1" dirty="0">
                <a:solidFill>
                  <a:srgbClr val="003DA3"/>
                </a:solidFill>
                <a:latin typeface="MaRS Marcin" pitchFamily="34" charset="0"/>
                <a:sym typeface="Helvetica Neue"/>
              </a:rPr>
              <a:t>Defining Impact Certifications </a:t>
            </a:r>
            <a:endParaRPr b="1" dirty="0">
              <a:solidFill>
                <a:srgbClr val="003DA3"/>
              </a:solidFill>
              <a:latin typeface="MaRS Marcin" pitchFamily="34" charset="0"/>
            </a:endParaRPr>
          </a:p>
        </p:txBody>
      </p:sp>
      <p:pic>
        <p:nvPicPr>
          <p:cNvPr id="214" name="Google Shape;214;p12" descr="A drawing of a face&#10;&#10;Description generated with high confidence"/>
          <p:cNvPicPr preferRelativeResize="0"/>
          <p:nvPr/>
        </p:nvPicPr>
        <p:blipFill rotWithShape="1">
          <a:blip r:embed="rId3">
            <a:alphaModFix/>
          </a:blip>
          <a:srcRect/>
          <a:stretch/>
        </p:blipFill>
        <p:spPr>
          <a:xfrm>
            <a:off x="641230" y="1996847"/>
            <a:ext cx="874144" cy="1297171"/>
          </a:xfrm>
          <a:prstGeom prst="rect">
            <a:avLst/>
          </a:prstGeom>
          <a:noFill/>
          <a:ln>
            <a:noFill/>
          </a:ln>
        </p:spPr>
      </p:pic>
      <p:pic>
        <p:nvPicPr>
          <p:cNvPr id="215" name="Google Shape;215;p12" descr="A close up of a sign&#10;&#10;Description generated with high confidence"/>
          <p:cNvPicPr preferRelativeResize="0"/>
          <p:nvPr/>
        </p:nvPicPr>
        <p:blipFill rotWithShape="1">
          <a:blip r:embed="rId4">
            <a:alphaModFix/>
          </a:blip>
          <a:srcRect/>
          <a:stretch/>
        </p:blipFill>
        <p:spPr>
          <a:xfrm>
            <a:off x="643117" y="4040758"/>
            <a:ext cx="870369" cy="1220638"/>
          </a:xfrm>
          <a:prstGeom prst="rect">
            <a:avLst/>
          </a:prstGeom>
          <a:noFill/>
          <a:ln>
            <a:noFill/>
          </a:ln>
        </p:spPr>
      </p:pic>
      <p:pic>
        <p:nvPicPr>
          <p:cNvPr id="216" name="Google Shape;216;p12" descr="A close up of a sign&#10;&#10;Description generated with very high confidence"/>
          <p:cNvPicPr preferRelativeResize="0"/>
          <p:nvPr/>
        </p:nvPicPr>
        <p:blipFill rotWithShape="1">
          <a:blip r:embed="rId5">
            <a:alphaModFix/>
          </a:blip>
          <a:srcRect/>
          <a:stretch/>
        </p:blipFill>
        <p:spPr>
          <a:xfrm>
            <a:off x="5817079" y="2046729"/>
            <a:ext cx="1204823" cy="1197409"/>
          </a:xfrm>
          <a:prstGeom prst="rect">
            <a:avLst/>
          </a:prstGeom>
          <a:noFill/>
          <a:ln>
            <a:noFill/>
          </a:ln>
        </p:spPr>
      </p:pic>
      <p:pic>
        <p:nvPicPr>
          <p:cNvPr id="217" name="Google Shape;217;p12" descr="A close up of a sign&#10;&#10;Description generated with very high confidence"/>
          <p:cNvPicPr preferRelativeResize="0"/>
          <p:nvPr/>
        </p:nvPicPr>
        <p:blipFill rotWithShape="1">
          <a:blip r:embed="rId6">
            <a:alphaModFix/>
          </a:blip>
          <a:srcRect/>
          <a:stretch/>
        </p:blipFill>
        <p:spPr>
          <a:xfrm>
            <a:off x="5817079" y="4065118"/>
            <a:ext cx="1204823" cy="1171914"/>
          </a:xfrm>
          <a:prstGeom prst="rect">
            <a:avLst/>
          </a:prstGeom>
          <a:noFill/>
          <a:ln>
            <a:noFill/>
          </a:ln>
        </p:spPr>
      </p:pic>
      <p:sp>
        <p:nvSpPr>
          <p:cNvPr id="218" name="Google Shape;218;p12"/>
          <p:cNvSpPr txBox="1"/>
          <p:nvPr/>
        </p:nvSpPr>
        <p:spPr>
          <a:xfrm>
            <a:off x="1762557" y="1906854"/>
            <a:ext cx="3805643"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MaRS Marcin" pitchFamily="34" charset="0"/>
                <a:ea typeface="Helvetica Neue"/>
                <a:cs typeface="Helvetica Neue"/>
                <a:sym typeface="Helvetica Neue"/>
              </a:rPr>
              <a:t>B Corporation </a:t>
            </a:r>
            <a:r>
              <a:rPr lang="en-US" sz="1800" dirty="0">
                <a:solidFill>
                  <a:schemeClr val="dk1"/>
                </a:solidFill>
                <a:latin typeface="MaRS Marcin" pitchFamily="34" charset="0"/>
                <a:ea typeface="Helvetica Neue"/>
                <a:cs typeface="Helvetica Neue"/>
                <a:sym typeface="Helvetica Neue"/>
              </a:rPr>
              <a:t>- </a:t>
            </a:r>
            <a:r>
              <a:rPr lang="en-US" sz="1800" dirty="0">
                <a:solidFill>
                  <a:schemeClr val="dk1"/>
                </a:solidFill>
                <a:latin typeface="MaRS Marcin" pitchFamily="34" charset="0"/>
                <a:ea typeface="Calibri"/>
                <a:cs typeface="Calibri"/>
                <a:sym typeface="Calibri"/>
              </a:rPr>
              <a:t>Meeting the highest standards of verified social and environmental performance, public transparency, and legal accountability to balance profit and purpose.</a:t>
            </a:r>
            <a:endParaRPr dirty="0">
              <a:latin typeface="MaRS Marcin" pitchFamily="34" charset="0"/>
            </a:endParaRPr>
          </a:p>
        </p:txBody>
      </p:sp>
      <p:sp>
        <p:nvSpPr>
          <p:cNvPr id="219" name="Google Shape;219;p12"/>
          <p:cNvSpPr txBox="1"/>
          <p:nvPr/>
        </p:nvSpPr>
        <p:spPr>
          <a:xfrm>
            <a:off x="1762556" y="3905307"/>
            <a:ext cx="3805642"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MaRS Marcin" pitchFamily="34" charset="0"/>
                <a:ea typeface="Helvetica Neue"/>
                <a:cs typeface="Helvetica Neue"/>
                <a:sym typeface="Helvetica Neue"/>
              </a:rPr>
              <a:t>Fair Trade </a:t>
            </a:r>
            <a:r>
              <a:rPr lang="en-US" sz="1800" dirty="0">
                <a:solidFill>
                  <a:schemeClr val="dk1"/>
                </a:solidFill>
                <a:latin typeface="MaRS Marcin" pitchFamily="34" charset="0"/>
                <a:ea typeface="Helvetica Neue"/>
                <a:cs typeface="Helvetica Neue"/>
                <a:sym typeface="Helvetica Neue"/>
              </a:rPr>
              <a:t>- </a:t>
            </a:r>
            <a:r>
              <a:rPr lang="en-US" sz="1800" dirty="0">
                <a:solidFill>
                  <a:schemeClr val="dk1"/>
                </a:solidFill>
                <a:latin typeface="MaRS Marcin" pitchFamily="34" charset="0"/>
                <a:ea typeface="Calibri"/>
                <a:cs typeface="Calibri"/>
                <a:sym typeface="Calibri"/>
              </a:rPr>
              <a:t>Supporting better prices, decent working conditions, fair terms of trade for farmers and workers, and protecting the environment in which they live and work.</a:t>
            </a:r>
            <a:endParaRPr dirty="0">
              <a:latin typeface="MaRS Marcin" pitchFamily="34" charset="0"/>
            </a:endParaRPr>
          </a:p>
        </p:txBody>
      </p:sp>
      <p:sp>
        <p:nvSpPr>
          <p:cNvPr id="220" name="Google Shape;220;p12"/>
          <p:cNvSpPr txBox="1"/>
          <p:nvPr/>
        </p:nvSpPr>
        <p:spPr>
          <a:xfrm>
            <a:off x="7269085" y="2050627"/>
            <a:ext cx="44382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MaRS Marcin" pitchFamily="34" charset="0"/>
                <a:ea typeface="Helvetica Neue"/>
                <a:cs typeface="Helvetica Neue"/>
                <a:sym typeface="Helvetica Neue"/>
              </a:rPr>
              <a:t>Buy Social </a:t>
            </a:r>
            <a:r>
              <a:rPr lang="en-US" sz="1800" dirty="0">
                <a:solidFill>
                  <a:schemeClr val="dk1"/>
                </a:solidFill>
                <a:latin typeface="MaRS Marcin" pitchFamily="34" charset="0"/>
                <a:ea typeface="Helvetica Neue"/>
                <a:cs typeface="Helvetica Neue"/>
                <a:sym typeface="Helvetica Neue"/>
              </a:rPr>
              <a:t>- </a:t>
            </a:r>
            <a:r>
              <a:rPr lang="en-US" sz="1800" dirty="0">
                <a:solidFill>
                  <a:schemeClr val="dk1"/>
                </a:solidFill>
                <a:latin typeface="MaRS Marcin" pitchFamily="34" charset="0"/>
                <a:ea typeface="Calibri"/>
                <a:cs typeface="Calibri"/>
                <a:sym typeface="Calibri"/>
              </a:rPr>
              <a:t>Recognizing verified social enterprises actively prioritize community benefits and social impact over private profit and shareholder returns.</a:t>
            </a:r>
            <a:endParaRPr dirty="0">
              <a:latin typeface="MaRS Marcin" pitchFamily="34" charset="0"/>
            </a:endParaRPr>
          </a:p>
        </p:txBody>
      </p:sp>
      <p:sp>
        <p:nvSpPr>
          <p:cNvPr id="221" name="Google Shape;221;p12"/>
          <p:cNvSpPr txBox="1"/>
          <p:nvPr/>
        </p:nvSpPr>
        <p:spPr>
          <a:xfrm>
            <a:off x="7269084" y="3905306"/>
            <a:ext cx="4179454"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MaRS Marcin" pitchFamily="34" charset="0"/>
                <a:ea typeface="Helvetica Neue"/>
                <a:cs typeface="Helvetica Neue"/>
                <a:sym typeface="Helvetica Neue"/>
              </a:rPr>
              <a:t>Canada Organic </a:t>
            </a:r>
            <a:r>
              <a:rPr lang="en-US" sz="1800" dirty="0">
                <a:solidFill>
                  <a:schemeClr val="dk1"/>
                </a:solidFill>
                <a:latin typeface="MaRS Marcin" pitchFamily="34" charset="0"/>
                <a:ea typeface="Helvetica Neue"/>
                <a:cs typeface="Helvetica Neue"/>
                <a:sym typeface="Helvetica Neue"/>
              </a:rPr>
              <a:t>-</a:t>
            </a:r>
            <a:r>
              <a:rPr lang="en-US" sz="1800" dirty="0">
                <a:solidFill>
                  <a:schemeClr val="dk1"/>
                </a:solidFill>
                <a:latin typeface="MaRS Marcin" pitchFamily="34" charset="0"/>
                <a:ea typeface="Calibri"/>
                <a:cs typeface="Calibri"/>
                <a:sym typeface="Calibri"/>
              </a:rPr>
              <a:t> Ensuring the integrity of organic products from field to table: a minimum benchmark that determines the basic requirements for organic food production systems.</a:t>
            </a:r>
            <a:endParaRPr dirty="0">
              <a:latin typeface="MaRS Marcin"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6"/>
          <p:cNvSpPr txBox="1">
            <a:spLocks noGrp="1"/>
          </p:cNvSpPr>
          <p:nvPr>
            <p:ph type="title"/>
          </p:nvPr>
        </p:nvSpPr>
        <p:spPr>
          <a:xfrm>
            <a:off x="614777" y="323696"/>
            <a:ext cx="10918461"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F65"/>
              </a:buClr>
              <a:buSzPts val="4400"/>
              <a:buFont typeface="Helvetica Neue"/>
              <a:buNone/>
            </a:pPr>
            <a:r>
              <a:rPr lang="en-US" b="1" dirty="0">
                <a:solidFill>
                  <a:srgbClr val="003DA3"/>
                </a:solidFill>
                <a:latin typeface="MaRS Marcin" pitchFamily="34" charset="0"/>
              </a:rPr>
              <a:t>Procurement at [Your Institution]</a:t>
            </a:r>
            <a:endParaRPr b="1" dirty="0">
              <a:solidFill>
                <a:srgbClr val="003DA3"/>
              </a:solidFill>
              <a:latin typeface="MaRS Marcin" pitchFamily="34" charset="0"/>
            </a:endParaRPr>
          </a:p>
        </p:txBody>
      </p:sp>
      <p:pic>
        <p:nvPicPr>
          <p:cNvPr id="228" name="Google Shape;228;p16"/>
          <p:cNvPicPr preferRelativeResize="0"/>
          <p:nvPr/>
        </p:nvPicPr>
        <p:blipFill rotWithShape="1">
          <a:blip r:embed="rId3">
            <a:alphaModFix/>
          </a:blip>
          <a:srcRect/>
          <a:stretch/>
        </p:blipFill>
        <p:spPr>
          <a:xfrm>
            <a:off x="1038347" y="1578787"/>
            <a:ext cx="757388" cy="757388"/>
          </a:xfrm>
          <a:prstGeom prst="rect">
            <a:avLst/>
          </a:prstGeom>
          <a:noFill/>
          <a:ln>
            <a:noFill/>
          </a:ln>
        </p:spPr>
      </p:pic>
      <p:pic>
        <p:nvPicPr>
          <p:cNvPr id="229" name="Google Shape;229;p16"/>
          <p:cNvPicPr preferRelativeResize="0"/>
          <p:nvPr/>
        </p:nvPicPr>
        <p:blipFill rotWithShape="1">
          <a:blip r:embed="rId4">
            <a:alphaModFix/>
          </a:blip>
          <a:srcRect/>
          <a:stretch/>
        </p:blipFill>
        <p:spPr>
          <a:xfrm>
            <a:off x="6940622" y="1516527"/>
            <a:ext cx="819648" cy="819648"/>
          </a:xfrm>
          <a:prstGeom prst="rect">
            <a:avLst/>
          </a:prstGeom>
          <a:noFill/>
          <a:ln>
            <a:noFill/>
          </a:ln>
        </p:spPr>
      </p:pic>
      <p:sp>
        <p:nvSpPr>
          <p:cNvPr id="230" name="Google Shape;230;p16"/>
          <p:cNvSpPr/>
          <p:nvPr/>
        </p:nvSpPr>
        <p:spPr>
          <a:xfrm>
            <a:off x="8003621" y="1762043"/>
            <a:ext cx="327685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03DA3"/>
                </a:solidFill>
                <a:latin typeface="MaRS Marcin" pitchFamily="34" charset="0"/>
                <a:ea typeface="Helvetica Neue"/>
                <a:cs typeface="Helvetica Neue"/>
                <a:sym typeface="Helvetica Neue"/>
              </a:rPr>
              <a:t>Leveraging Location </a:t>
            </a:r>
            <a:endParaRPr dirty="0">
              <a:solidFill>
                <a:srgbClr val="003DA3"/>
              </a:solidFill>
              <a:latin typeface="MaRS Marcin" pitchFamily="34" charset="0"/>
            </a:endParaRPr>
          </a:p>
        </p:txBody>
      </p:sp>
      <p:sp>
        <p:nvSpPr>
          <p:cNvPr id="231" name="Google Shape;231;p16"/>
          <p:cNvSpPr/>
          <p:nvPr/>
        </p:nvSpPr>
        <p:spPr>
          <a:xfrm>
            <a:off x="2161494" y="1762043"/>
            <a:ext cx="354129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03DA3"/>
                </a:solidFill>
                <a:latin typeface="MaRS Marcin" pitchFamily="34" charset="0"/>
                <a:ea typeface="Helvetica Neue"/>
                <a:cs typeface="Helvetica Neue"/>
                <a:sym typeface="Helvetica Neue"/>
              </a:rPr>
              <a:t>Climate Change Action</a:t>
            </a:r>
            <a:endParaRPr dirty="0">
              <a:solidFill>
                <a:srgbClr val="003DA3"/>
              </a:solidFill>
              <a:latin typeface="MaRS Marcin" pitchFamily="34" charset="0"/>
            </a:endParaRPr>
          </a:p>
        </p:txBody>
      </p:sp>
      <p:sp>
        <p:nvSpPr>
          <p:cNvPr id="232" name="Google Shape;232;p16"/>
          <p:cNvSpPr txBox="1"/>
          <p:nvPr/>
        </p:nvSpPr>
        <p:spPr>
          <a:xfrm>
            <a:off x="8003621" y="2667128"/>
            <a:ext cx="379508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MaRS Marcin" pitchFamily="34" charset="0"/>
                <a:ea typeface="Helvetica Neue"/>
                <a:cs typeface="Helvetica Neue"/>
                <a:sym typeface="Helvetica Neue"/>
              </a:rPr>
              <a:t>VG Meats </a:t>
            </a:r>
            <a:r>
              <a:rPr lang="en-US" sz="1800" dirty="0">
                <a:solidFill>
                  <a:schemeClr val="dk1"/>
                </a:solidFill>
                <a:latin typeface="MaRS Marcin" pitchFamily="34" charset="0"/>
                <a:ea typeface="Helvetica Neue"/>
                <a:cs typeface="Helvetica Neue"/>
                <a:sym typeface="Helvetica Neue"/>
              </a:rPr>
              <a:t>- local, never fed antibiotics, no added hormone, beef.</a:t>
            </a:r>
            <a:endParaRPr sz="1800" dirty="0">
              <a:solidFill>
                <a:schemeClr val="dk1"/>
              </a:solidFill>
              <a:latin typeface="MaRS Marcin" pitchFamily="34" charset="0"/>
              <a:ea typeface="Helvetica Neue"/>
              <a:cs typeface="Helvetica Neue"/>
              <a:sym typeface="Helvetica Neue"/>
            </a:endParaRPr>
          </a:p>
        </p:txBody>
      </p:sp>
      <p:pic>
        <p:nvPicPr>
          <p:cNvPr id="233" name="Google Shape;233;p16"/>
          <p:cNvPicPr preferRelativeResize="0"/>
          <p:nvPr/>
        </p:nvPicPr>
        <p:blipFill rotWithShape="1">
          <a:blip r:embed="rId5">
            <a:alphaModFix/>
          </a:blip>
          <a:srcRect/>
          <a:stretch/>
        </p:blipFill>
        <p:spPr>
          <a:xfrm>
            <a:off x="6955370" y="2667129"/>
            <a:ext cx="777883" cy="646330"/>
          </a:xfrm>
          <a:prstGeom prst="rect">
            <a:avLst/>
          </a:prstGeom>
          <a:noFill/>
          <a:ln>
            <a:noFill/>
          </a:ln>
        </p:spPr>
      </p:pic>
      <p:sp>
        <p:nvSpPr>
          <p:cNvPr id="234" name="Google Shape;234;p16"/>
          <p:cNvSpPr txBox="1"/>
          <p:nvPr/>
        </p:nvSpPr>
        <p:spPr>
          <a:xfrm>
            <a:off x="2161494" y="2665518"/>
            <a:ext cx="439871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MaRS Marcin" pitchFamily="34" charset="0"/>
                <a:ea typeface="Helvetica Neue"/>
                <a:cs typeface="Helvetica Neue"/>
                <a:sym typeface="Helvetica Neue"/>
              </a:rPr>
              <a:t>Harmony Organic </a:t>
            </a:r>
            <a:r>
              <a:rPr lang="en-US" sz="1800" dirty="0">
                <a:solidFill>
                  <a:schemeClr val="dk1"/>
                </a:solidFill>
                <a:latin typeface="MaRS Marcin" pitchFamily="34" charset="0"/>
                <a:ea typeface="Helvetica Neue"/>
                <a:cs typeface="Helvetica Neue"/>
                <a:sym typeface="Helvetica Neue"/>
              </a:rPr>
              <a:t>- supporting sustainable agriculture, helping to prevent further land, water and air pollution.</a:t>
            </a:r>
            <a:endParaRPr sz="1800" dirty="0">
              <a:solidFill>
                <a:schemeClr val="dk1"/>
              </a:solidFill>
              <a:latin typeface="MaRS Marcin" pitchFamily="34" charset="0"/>
              <a:ea typeface="Helvetica Neue"/>
              <a:cs typeface="Helvetica Neue"/>
              <a:sym typeface="Helvetica Neue"/>
            </a:endParaRPr>
          </a:p>
        </p:txBody>
      </p:sp>
      <p:pic>
        <p:nvPicPr>
          <p:cNvPr id="235" name="Google Shape;235;p16"/>
          <p:cNvPicPr preferRelativeResize="0"/>
          <p:nvPr/>
        </p:nvPicPr>
        <p:blipFill rotWithShape="1">
          <a:blip r:embed="rId6">
            <a:alphaModFix/>
          </a:blip>
          <a:srcRect/>
          <a:stretch/>
        </p:blipFill>
        <p:spPr>
          <a:xfrm>
            <a:off x="964886" y="2793183"/>
            <a:ext cx="889841" cy="710830"/>
          </a:xfrm>
          <a:prstGeom prst="rect">
            <a:avLst/>
          </a:prstGeom>
          <a:noFill/>
          <a:ln>
            <a:noFill/>
          </a:ln>
        </p:spPr>
      </p:pic>
      <p:sp>
        <p:nvSpPr>
          <p:cNvPr id="236" name="Google Shape;236;p16"/>
          <p:cNvSpPr txBox="1"/>
          <p:nvPr/>
        </p:nvSpPr>
        <p:spPr>
          <a:xfrm>
            <a:off x="2161494" y="3767222"/>
            <a:ext cx="439871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MaRS Marcin" pitchFamily="34" charset="0"/>
                <a:ea typeface="Helvetica Neue"/>
                <a:cs typeface="Helvetica Neue"/>
                <a:sym typeface="Helvetica Neue"/>
              </a:rPr>
              <a:t>Reunion Island Coffee </a:t>
            </a:r>
            <a:r>
              <a:rPr lang="en-US" sz="1800" dirty="0">
                <a:solidFill>
                  <a:schemeClr val="dk1"/>
                </a:solidFill>
                <a:latin typeface="MaRS Marcin" pitchFamily="34" charset="0"/>
                <a:ea typeface="Helvetica Neue"/>
                <a:cs typeface="Helvetica Neue"/>
                <a:sym typeface="Helvetica Neue"/>
              </a:rPr>
              <a:t>- beans sourced through direct trade partnerships or certified.</a:t>
            </a:r>
            <a:endParaRPr sz="1800" dirty="0">
              <a:solidFill>
                <a:schemeClr val="dk1"/>
              </a:solidFill>
              <a:latin typeface="MaRS Marcin" pitchFamily="34" charset="0"/>
              <a:ea typeface="Helvetica Neue"/>
              <a:cs typeface="Helvetica Neue"/>
              <a:sym typeface="Helvetica Neue"/>
            </a:endParaRPr>
          </a:p>
        </p:txBody>
      </p:sp>
      <p:pic>
        <p:nvPicPr>
          <p:cNvPr id="237" name="Google Shape;237;p16"/>
          <p:cNvPicPr preferRelativeResize="0"/>
          <p:nvPr/>
        </p:nvPicPr>
        <p:blipFill rotWithShape="1">
          <a:blip r:embed="rId7">
            <a:alphaModFix/>
          </a:blip>
          <a:srcRect/>
          <a:stretch/>
        </p:blipFill>
        <p:spPr>
          <a:xfrm>
            <a:off x="728637" y="3556634"/>
            <a:ext cx="1374826" cy="1374826"/>
          </a:xfrm>
          <a:prstGeom prst="rect">
            <a:avLst/>
          </a:prstGeom>
          <a:noFill/>
          <a:ln>
            <a:noFill/>
          </a:ln>
        </p:spPr>
      </p:pic>
      <p:sp>
        <p:nvSpPr>
          <p:cNvPr id="238" name="Google Shape;238;p16"/>
          <p:cNvSpPr txBox="1"/>
          <p:nvPr/>
        </p:nvSpPr>
        <p:spPr>
          <a:xfrm>
            <a:off x="8003621" y="3588848"/>
            <a:ext cx="3795081"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MaRS Marcin" pitchFamily="34" charset="0"/>
                <a:ea typeface="Helvetica Neue"/>
                <a:cs typeface="Helvetica Neue"/>
                <a:sym typeface="Helvetica Neue"/>
              </a:rPr>
              <a:t>Good Foot Delivery </a:t>
            </a:r>
            <a:r>
              <a:rPr lang="en-US" sz="1800" dirty="0">
                <a:solidFill>
                  <a:schemeClr val="dk1"/>
                </a:solidFill>
                <a:latin typeface="MaRS Marcin" pitchFamily="34" charset="0"/>
                <a:ea typeface="Helvetica Neue"/>
                <a:cs typeface="Helvetica Neue"/>
                <a:sym typeface="Helvetica Neue"/>
              </a:rPr>
              <a:t>- A delivery service employing people with developmental disabilities, in Toronto, on foot and via public transit.</a:t>
            </a:r>
            <a:endParaRPr sz="1800" dirty="0">
              <a:latin typeface="MaRS Marcin" pitchFamily="34" charset="0"/>
            </a:endParaRPr>
          </a:p>
          <a:p>
            <a:pPr marL="0" marR="0" lvl="0" indent="0" algn="l" rtl="0">
              <a:spcBef>
                <a:spcPts val="0"/>
              </a:spcBef>
              <a:spcAft>
                <a:spcPts val="0"/>
              </a:spcAft>
              <a:buNone/>
            </a:pPr>
            <a:endParaRPr sz="1800" dirty="0">
              <a:solidFill>
                <a:schemeClr val="dk1"/>
              </a:solidFill>
              <a:latin typeface="Helvetica Neue"/>
              <a:ea typeface="Helvetica Neue"/>
              <a:cs typeface="Helvetica Neue"/>
              <a:sym typeface="Helvetica Neue"/>
            </a:endParaRPr>
          </a:p>
        </p:txBody>
      </p:sp>
      <p:pic>
        <p:nvPicPr>
          <p:cNvPr id="239" name="Google Shape;239;p16"/>
          <p:cNvPicPr preferRelativeResize="0"/>
          <p:nvPr/>
        </p:nvPicPr>
        <p:blipFill rotWithShape="1">
          <a:blip r:embed="rId8">
            <a:alphaModFix/>
          </a:blip>
          <a:srcRect/>
          <a:stretch/>
        </p:blipFill>
        <p:spPr>
          <a:xfrm>
            <a:off x="6773004" y="3553580"/>
            <a:ext cx="1136972" cy="1136972"/>
          </a:xfrm>
          <a:prstGeom prst="rect">
            <a:avLst/>
          </a:prstGeom>
          <a:noFill/>
          <a:ln>
            <a:noFill/>
          </a:ln>
        </p:spPr>
      </p:pic>
      <p:sp>
        <p:nvSpPr>
          <p:cNvPr id="240" name="Google Shape;240;p16"/>
          <p:cNvSpPr txBox="1"/>
          <p:nvPr/>
        </p:nvSpPr>
        <p:spPr>
          <a:xfrm>
            <a:off x="2161494" y="4933586"/>
            <a:ext cx="4398714"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MaRS Marcin" pitchFamily="34" charset="0"/>
                <a:ea typeface="Helvetica Neue"/>
                <a:cs typeface="Helvetica Neue"/>
                <a:sym typeface="Helvetica Neue"/>
              </a:rPr>
              <a:t>Green Republic </a:t>
            </a:r>
            <a:r>
              <a:rPr lang="en-US" sz="1800" dirty="0">
                <a:solidFill>
                  <a:schemeClr val="dk1"/>
                </a:solidFill>
                <a:latin typeface="MaRS Marcin" pitchFamily="34" charset="0"/>
                <a:ea typeface="Helvetica Neue"/>
                <a:cs typeface="Helvetica Neue"/>
                <a:sym typeface="Helvetica Neue"/>
              </a:rPr>
              <a:t>- Reduces coffee waste by 95%, and repurpose the rest all while supporting our community. </a:t>
            </a:r>
            <a:endParaRPr sz="1800" dirty="0">
              <a:solidFill>
                <a:schemeClr val="dk1"/>
              </a:solidFill>
              <a:latin typeface="MaRS Marcin" pitchFamily="34" charset="0"/>
              <a:ea typeface="Helvetica Neue"/>
              <a:cs typeface="Helvetica Neue"/>
              <a:sym typeface="Helvetica Neue"/>
            </a:endParaRPr>
          </a:p>
        </p:txBody>
      </p:sp>
      <p:pic>
        <p:nvPicPr>
          <p:cNvPr id="241" name="Google Shape;241;p16"/>
          <p:cNvPicPr preferRelativeResize="0"/>
          <p:nvPr/>
        </p:nvPicPr>
        <p:blipFill rotWithShape="1">
          <a:blip r:embed="rId9">
            <a:alphaModFix/>
          </a:blip>
          <a:srcRect/>
          <a:stretch/>
        </p:blipFill>
        <p:spPr>
          <a:xfrm>
            <a:off x="614778" y="5023823"/>
            <a:ext cx="1493269" cy="391236"/>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p:cNvSpPr txBox="1">
            <a:spLocks noGrp="1"/>
          </p:cNvSpPr>
          <p:nvPr>
            <p:ph type="title"/>
          </p:nvPr>
        </p:nvSpPr>
        <p:spPr>
          <a:xfrm>
            <a:off x="823452" y="2286000"/>
            <a:ext cx="3571568" cy="19467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F65"/>
              </a:buClr>
              <a:buSzPts val="4400"/>
              <a:buFont typeface="Helvetica Neue"/>
              <a:buNone/>
            </a:pPr>
            <a:r>
              <a:rPr lang="en-US" b="1" dirty="0">
                <a:solidFill>
                  <a:srgbClr val="003DA3"/>
                </a:solidFill>
                <a:latin typeface="MaRS Marcin" pitchFamily="34" charset="0"/>
              </a:rPr>
              <a:t>Social Enterprises</a:t>
            </a:r>
            <a:endParaRPr b="1" dirty="0">
              <a:solidFill>
                <a:srgbClr val="003DA3"/>
              </a:solidFill>
              <a:latin typeface="MaRS Marcin" pitchFamily="34" charset="0"/>
            </a:endParaRPr>
          </a:p>
        </p:txBody>
      </p:sp>
      <p:sp>
        <p:nvSpPr>
          <p:cNvPr id="248" name="Google Shape;248;p17"/>
          <p:cNvSpPr txBox="1">
            <a:spLocks noGrp="1"/>
          </p:cNvSpPr>
          <p:nvPr>
            <p:ph type="body" idx="4294967295"/>
          </p:nvPr>
        </p:nvSpPr>
        <p:spPr>
          <a:xfrm>
            <a:off x="5161935" y="1637071"/>
            <a:ext cx="6808839" cy="3789362"/>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chemeClr val="bg1"/>
              </a:buClr>
              <a:buSzPct val="100000"/>
              <a:buFont typeface="+mj-lt"/>
              <a:buAutoNum type="arabicParenR"/>
            </a:pPr>
            <a:r>
              <a:rPr lang="en-US" sz="3200" dirty="0">
                <a:solidFill>
                  <a:schemeClr val="bg1"/>
                </a:solidFill>
                <a:latin typeface="MaRS Marcin" pitchFamily="34" charset="0"/>
              </a:rPr>
              <a:t>Brainstorm examples of social enterprises on your own.</a:t>
            </a:r>
            <a:endParaRPr sz="3200" dirty="0">
              <a:solidFill>
                <a:schemeClr val="bg1"/>
              </a:solidFill>
              <a:latin typeface="MaRS Marcin" pitchFamily="34" charset="0"/>
            </a:endParaRPr>
          </a:p>
          <a:p>
            <a:pPr marL="514350" lvl="0" indent="-514350" algn="l" rtl="0">
              <a:lnSpc>
                <a:spcPct val="90000"/>
              </a:lnSpc>
              <a:spcBef>
                <a:spcPts val="1000"/>
              </a:spcBef>
              <a:spcAft>
                <a:spcPts val="0"/>
              </a:spcAft>
              <a:buClr>
                <a:schemeClr val="bg1"/>
              </a:buClr>
              <a:buSzPct val="100000"/>
              <a:buFont typeface="+mj-lt"/>
              <a:buAutoNum type="arabicParenR"/>
            </a:pPr>
            <a:endParaRPr sz="3200" dirty="0">
              <a:solidFill>
                <a:schemeClr val="bg1"/>
              </a:solidFill>
              <a:latin typeface="MaRS Marcin" pitchFamily="34" charset="0"/>
            </a:endParaRPr>
          </a:p>
          <a:p>
            <a:pPr marL="514350" lvl="0" indent="-514350" algn="l" rtl="0">
              <a:lnSpc>
                <a:spcPct val="90000"/>
              </a:lnSpc>
              <a:spcBef>
                <a:spcPts val="1000"/>
              </a:spcBef>
              <a:spcAft>
                <a:spcPts val="0"/>
              </a:spcAft>
              <a:buClr>
                <a:schemeClr val="bg1"/>
              </a:buClr>
              <a:buSzPct val="100000"/>
              <a:buFont typeface="+mj-lt"/>
              <a:buAutoNum type="arabicParenR"/>
            </a:pPr>
            <a:r>
              <a:rPr lang="en-US" sz="3200" dirty="0">
                <a:solidFill>
                  <a:schemeClr val="bg1"/>
                </a:solidFill>
                <a:latin typeface="MaRS Marcin" pitchFamily="34" charset="0"/>
              </a:rPr>
              <a:t>Spend 5 minutes discussing your ideas with the person next to you.</a:t>
            </a:r>
            <a:endParaRPr sz="3200" dirty="0">
              <a:solidFill>
                <a:schemeClr val="bg1"/>
              </a:solidFill>
              <a:latin typeface="MaRS Marcin" pitchFamily="34" charset="0"/>
            </a:endParaRPr>
          </a:p>
          <a:p>
            <a:pPr marL="514350" lvl="0" indent="-514350" algn="l" rtl="0">
              <a:lnSpc>
                <a:spcPct val="90000"/>
              </a:lnSpc>
              <a:spcBef>
                <a:spcPts val="1000"/>
              </a:spcBef>
              <a:spcAft>
                <a:spcPts val="0"/>
              </a:spcAft>
              <a:buClr>
                <a:schemeClr val="bg1"/>
              </a:buClr>
              <a:buSzPct val="100000"/>
              <a:buFont typeface="+mj-lt"/>
              <a:buAutoNum type="arabicParenR"/>
            </a:pPr>
            <a:endParaRPr sz="3200" dirty="0">
              <a:solidFill>
                <a:schemeClr val="bg1"/>
              </a:solidFill>
              <a:latin typeface="MaRS Marcin" pitchFamily="34" charset="0"/>
            </a:endParaRPr>
          </a:p>
          <a:p>
            <a:pPr marL="514350" lvl="0" indent="-514350" algn="l" rtl="0">
              <a:lnSpc>
                <a:spcPct val="90000"/>
              </a:lnSpc>
              <a:spcBef>
                <a:spcPts val="1000"/>
              </a:spcBef>
              <a:spcAft>
                <a:spcPts val="0"/>
              </a:spcAft>
              <a:buClr>
                <a:schemeClr val="bg1"/>
              </a:buClr>
              <a:buSzPct val="100000"/>
              <a:buFont typeface="+mj-lt"/>
              <a:buAutoNum type="arabicParenR"/>
            </a:pPr>
            <a:r>
              <a:rPr lang="en-US" sz="3200" dirty="0">
                <a:solidFill>
                  <a:schemeClr val="bg1"/>
                </a:solidFill>
                <a:latin typeface="MaRS Marcin" pitchFamily="34" charset="0"/>
              </a:rPr>
              <a:t>Share back with the group.</a:t>
            </a:r>
            <a:endParaRPr sz="3200" dirty="0">
              <a:solidFill>
                <a:schemeClr val="bg1"/>
              </a:solidFill>
              <a:latin typeface="MaRS Marcin"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8"/>
          <p:cNvSpPr txBox="1">
            <a:spLocks noGrp="1"/>
          </p:cNvSpPr>
          <p:nvPr>
            <p:ph type="title"/>
          </p:nvPr>
        </p:nvSpPr>
        <p:spPr>
          <a:xfrm>
            <a:off x="540588" y="5296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F65"/>
              </a:buClr>
              <a:buSzPts val="4400"/>
              <a:buFont typeface="Helvetica Neue"/>
              <a:buNone/>
            </a:pPr>
            <a:r>
              <a:rPr lang="en-US" b="1" dirty="0">
                <a:solidFill>
                  <a:srgbClr val="003DA3"/>
                </a:solidFill>
                <a:latin typeface="MaRS Marcin" pitchFamily="34" charset="0"/>
              </a:rPr>
              <a:t>Social Enterprise </a:t>
            </a:r>
            <a:r>
              <a:rPr lang="en-US" b="1" dirty="0" smtClean="0">
                <a:solidFill>
                  <a:srgbClr val="003DA3"/>
                </a:solidFill>
                <a:latin typeface="MaRS Marcin" pitchFamily="34" charset="0"/>
              </a:rPr>
              <a:t>Example </a:t>
            </a:r>
            <a:endParaRPr b="1" dirty="0">
              <a:solidFill>
                <a:srgbClr val="003DA3"/>
              </a:solidFill>
              <a:latin typeface="MaRS Marcin" pitchFamily="34" charset="0"/>
            </a:endParaRPr>
          </a:p>
        </p:txBody>
      </p:sp>
      <p:pic>
        <p:nvPicPr>
          <p:cNvPr id="255" name="Google Shape;255;p18"/>
          <p:cNvPicPr preferRelativeResize="0"/>
          <p:nvPr/>
        </p:nvPicPr>
        <p:blipFill rotWithShape="1">
          <a:blip r:embed="rId3">
            <a:alphaModFix/>
          </a:blip>
          <a:srcRect/>
          <a:stretch/>
        </p:blipFill>
        <p:spPr>
          <a:xfrm>
            <a:off x="8096866" y="470632"/>
            <a:ext cx="3229896" cy="1574559"/>
          </a:xfrm>
          <a:prstGeom prst="rect">
            <a:avLst/>
          </a:prstGeom>
          <a:noFill/>
          <a:ln>
            <a:noFill/>
          </a:ln>
        </p:spPr>
      </p:pic>
      <p:graphicFrame>
        <p:nvGraphicFramePr>
          <p:cNvPr id="256" name="Google Shape;256;p18"/>
          <p:cNvGraphicFramePr/>
          <p:nvPr/>
        </p:nvGraphicFramePr>
        <p:xfrm>
          <a:off x="669157" y="2045191"/>
          <a:ext cx="10622999" cy="3979075"/>
        </p:xfrm>
        <a:graphic>
          <a:graphicData uri="http://schemas.openxmlformats.org/drawingml/2006/table">
            <a:tbl>
              <a:tblPr firstRow="1" bandRow="1">
                <a:noFill/>
                <a:tableStyleId>{853E8CCE-9B8F-467D-9B63-825C97B0442B}</a:tableStyleId>
              </a:tblPr>
              <a:tblGrid>
                <a:gridCol w="2181056">
                  <a:extLst>
                    <a:ext uri="{9D8B030D-6E8A-4147-A177-3AD203B41FA5}">
                      <a16:colId xmlns="" xmlns:a16="http://schemas.microsoft.com/office/drawing/2014/main" val="20000"/>
                    </a:ext>
                  </a:extLst>
                </a:gridCol>
                <a:gridCol w="8441943">
                  <a:extLst>
                    <a:ext uri="{9D8B030D-6E8A-4147-A177-3AD203B41FA5}">
                      <a16:colId xmlns="" xmlns:a16="http://schemas.microsoft.com/office/drawing/2014/main" val="20001"/>
                    </a:ext>
                  </a:extLst>
                </a:gridCol>
              </a:tblGrid>
              <a:tr h="1175175">
                <a:tc>
                  <a:txBody>
                    <a:bodyPr/>
                    <a:lstStyle/>
                    <a:p>
                      <a:pPr marL="0" marR="0" lvl="0" indent="0" algn="ctr" rtl="0">
                        <a:spcBef>
                          <a:spcPts val="0"/>
                        </a:spcBef>
                        <a:spcAft>
                          <a:spcPts val="0"/>
                        </a:spcAft>
                        <a:buNone/>
                      </a:pPr>
                      <a:r>
                        <a:rPr lang="en-US" sz="2000" b="1" dirty="0">
                          <a:solidFill>
                            <a:srgbClr val="003DA3"/>
                          </a:solidFill>
                          <a:latin typeface="MaRS Marcin" pitchFamily="34" charset="0"/>
                          <a:ea typeface="Helvetica Neue"/>
                          <a:cs typeface="Helvetica Neue"/>
                          <a:sym typeface="Helvetica Neue"/>
                        </a:rPr>
                        <a:t>Summary</a:t>
                      </a:r>
                      <a:endParaRPr sz="2000" dirty="0">
                        <a:solidFill>
                          <a:srgbClr val="003DA3"/>
                        </a:solidFill>
                        <a:latin typeface="MaRS Marcin" pitchFamily="34" charset="0"/>
                      </a:endParaRPr>
                    </a:p>
                  </a:txBody>
                  <a:tcPr marL="121925" marR="121925" marT="60950" marB="609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b="0" i="0" u="none" strike="noStrike" dirty="0">
                          <a:solidFill>
                            <a:schemeClr val="dk1"/>
                          </a:solidFill>
                          <a:latin typeface="MaRS Marcin" pitchFamily="34" charset="0"/>
                          <a:ea typeface="Helvetica Neue"/>
                          <a:cs typeface="Helvetica Neue"/>
                          <a:sym typeface="Helvetica Neue"/>
                        </a:rPr>
                        <a:t>Toronto’s 3</a:t>
                      </a:r>
                      <a:r>
                        <a:rPr lang="en-US" sz="2000" b="0" i="0" u="none" strike="noStrike" baseline="30000" dirty="0">
                          <a:solidFill>
                            <a:schemeClr val="dk1"/>
                          </a:solidFill>
                          <a:latin typeface="MaRS Marcin" pitchFamily="34" charset="0"/>
                          <a:ea typeface="Helvetica Neue"/>
                          <a:cs typeface="Helvetica Neue"/>
                          <a:sym typeface="Helvetica Neue"/>
                        </a:rPr>
                        <a:t>rd</a:t>
                      </a:r>
                      <a:r>
                        <a:rPr lang="en-US" sz="2000" b="0" i="0" u="none" strike="noStrike" dirty="0">
                          <a:solidFill>
                            <a:schemeClr val="dk1"/>
                          </a:solidFill>
                          <a:latin typeface="MaRS Marcin" pitchFamily="34" charset="0"/>
                          <a:ea typeface="Helvetica Neue"/>
                          <a:cs typeface="Helvetica Neue"/>
                          <a:sym typeface="Helvetica Neue"/>
                        </a:rPr>
                        <a:t> largest bicycle courier firm. Delivers packages and food orders. </a:t>
                      </a:r>
                      <a:r>
                        <a:rPr lang="en-US" sz="2000" b="0" i="0" u="none" strike="noStrike" dirty="0" err="1">
                          <a:solidFill>
                            <a:schemeClr val="dk1"/>
                          </a:solidFill>
                          <a:latin typeface="MaRS Marcin" pitchFamily="34" charset="0"/>
                          <a:ea typeface="Helvetica Neue"/>
                          <a:cs typeface="Helvetica Neue"/>
                          <a:sym typeface="Helvetica Neue"/>
                        </a:rPr>
                        <a:t>TurnAround</a:t>
                      </a:r>
                      <a:r>
                        <a:rPr lang="en-US" sz="2000" b="0" i="0" u="none" strike="noStrike" dirty="0">
                          <a:solidFill>
                            <a:schemeClr val="dk1"/>
                          </a:solidFill>
                          <a:latin typeface="MaRS Marcin" pitchFamily="34" charset="0"/>
                          <a:ea typeface="Helvetica Neue"/>
                          <a:cs typeface="Helvetica Neue"/>
                          <a:sym typeface="Helvetica Neue"/>
                        </a:rPr>
                        <a:t> also provides last-mile services for other </a:t>
                      </a:r>
                      <a:r>
                        <a:rPr lang="en-US" sz="2000" b="0" i="0" u="none" strike="noStrike" dirty="0" smtClean="0">
                          <a:solidFill>
                            <a:schemeClr val="dk1"/>
                          </a:solidFill>
                          <a:latin typeface="MaRS Marcin" pitchFamily="34" charset="0"/>
                          <a:ea typeface="Helvetica Neue"/>
                          <a:cs typeface="Helvetica Neue"/>
                          <a:sym typeface="Helvetica Neue"/>
                        </a:rPr>
                        <a:t>couriers.</a:t>
                      </a:r>
                      <a:endParaRPr sz="2000" dirty="0">
                        <a:latin typeface="MaRS Marcin" pitchFamily="34" charset="0"/>
                      </a:endParaRPr>
                    </a:p>
                  </a:txBody>
                  <a:tcPr marL="121925" marR="121925" marT="60950" marB="609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 xmlns:a16="http://schemas.microsoft.com/office/drawing/2014/main" val="10000"/>
                  </a:ext>
                </a:extLst>
              </a:tr>
              <a:tr h="1158000">
                <a:tc>
                  <a:txBody>
                    <a:bodyPr/>
                    <a:lstStyle/>
                    <a:p>
                      <a:pPr marL="0" marR="0" lvl="0" indent="0" algn="l" rtl="0">
                        <a:spcBef>
                          <a:spcPts val="0"/>
                        </a:spcBef>
                        <a:spcAft>
                          <a:spcPts val="0"/>
                        </a:spcAft>
                        <a:buNone/>
                      </a:pPr>
                      <a:endParaRPr sz="2000" b="1" dirty="0">
                        <a:latin typeface="MaRS Marcin" pitchFamily="34" charset="0"/>
                        <a:ea typeface="Helvetica Neue"/>
                        <a:cs typeface="Helvetica Neue"/>
                        <a:sym typeface="Helvetica Neue"/>
                      </a:endParaRPr>
                    </a:p>
                  </a:txBody>
                  <a:tcPr marL="121925" marR="121925" marT="60950" marB="609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8BB0"/>
                        </a:buClr>
                        <a:buSzPts val="2000"/>
                        <a:buFont typeface="Helvetica Neue"/>
                        <a:buNone/>
                      </a:pPr>
                      <a:r>
                        <a:rPr lang="en-US" sz="2000" b="1" i="0" u="none" strike="noStrike" dirty="0">
                          <a:solidFill>
                            <a:srgbClr val="003DA3"/>
                          </a:solidFill>
                          <a:latin typeface="MaRS Marcin" pitchFamily="34" charset="0"/>
                          <a:ea typeface="Helvetica Neue"/>
                          <a:cs typeface="Helvetica Neue"/>
                          <a:sym typeface="Helvetica Neue"/>
                        </a:rPr>
                        <a:t>Zero-to-low emissions </a:t>
                      </a:r>
                      <a:r>
                        <a:rPr lang="en-US" sz="2000" b="0" i="0" u="none" strike="noStrike" dirty="0">
                          <a:solidFill>
                            <a:schemeClr val="dk1"/>
                          </a:solidFill>
                          <a:latin typeface="MaRS Marcin" pitchFamily="34" charset="0"/>
                          <a:ea typeface="Helvetica Neue"/>
                          <a:cs typeface="Helvetica Neue"/>
                          <a:sym typeface="Helvetica Neue"/>
                        </a:rPr>
                        <a:t>delivery service</a:t>
                      </a:r>
                      <a:endParaRPr sz="2000" dirty="0">
                        <a:latin typeface="MaRS Marcin" pitchFamily="34" charset="0"/>
                      </a:endParaRPr>
                    </a:p>
                    <a:p>
                      <a:pPr marL="342900" marR="0" lvl="0" indent="-342900" algn="l" rtl="0">
                        <a:lnSpc>
                          <a:spcPct val="100000"/>
                        </a:lnSpc>
                        <a:spcBef>
                          <a:spcPts val="0"/>
                        </a:spcBef>
                        <a:spcAft>
                          <a:spcPts val="0"/>
                        </a:spcAft>
                        <a:buClr>
                          <a:srgbClr val="003DA3"/>
                        </a:buClr>
                        <a:buSzPts val="2000"/>
                        <a:buFont typeface="Arial" pitchFamily="34" charset="0"/>
                        <a:buChar char="•"/>
                      </a:pPr>
                      <a:r>
                        <a:rPr lang="en-US" sz="2000" b="0" i="0" u="none" strike="noStrike" dirty="0">
                          <a:solidFill>
                            <a:schemeClr val="dk1"/>
                          </a:solidFill>
                          <a:latin typeface="MaRS Marcin" pitchFamily="34" charset="0"/>
                          <a:ea typeface="Helvetica Neue"/>
                          <a:cs typeface="Helvetica Neue"/>
                          <a:sym typeface="Helvetica Neue"/>
                        </a:rPr>
                        <a:t># </a:t>
                      </a:r>
                      <a:r>
                        <a:rPr lang="en-US" sz="2000" dirty="0">
                          <a:latin typeface="MaRS Marcin" pitchFamily="34" charset="0"/>
                          <a:ea typeface="Helvetica Neue"/>
                          <a:cs typeface="Helvetica Neue"/>
                          <a:sym typeface="Helvetica Neue"/>
                        </a:rPr>
                        <a:t>Carbon offset from bike delivery VS vehicle delivery</a:t>
                      </a:r>
                      <a:endParaRPr sz="2000" dirty="0">
                        <a:latin typeface="MaRS Marcin" pitchFamily="34" charset="0"/>
                      </a:endParaRPr>
                    </a:p>
                    <a:p>
                      <a:pPr marL="0" marR="0" lvl="0" indent="0" algn="l" rtl="0">
                        <a:spcBef>
                          <a:spcPts val="0"/>
                        </a:spcBef>
                        <a:spcAft>
                          <a:spcPts val="0"/>
                        </a:spcAft>
                        <a:buNone/>
                      </a:pPr>
                      <a:endParaRPr sz="2000" dirty="0">
                        <a:latin typeface="MaRS Marcin" pitchFamily="34" charset="0"/>
                        <a:ea typeface="Helvetica Neue"/>
                        <a:cs typeface="Helvetica Neue"/>
                        <a:sym typeface="Helvetica Neue"/>
                      </a:endParaRPr>
                    </a:p>
                  </a:txBody>
                  <a:tcPr marL="121925" marR="121925" marT="60950" marB="609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 xmlns:a16="http://schemas.microsoft.com/office/drawing/2014/main" val="10001"/>
                  </a:ext>
                </a:extLst>
              </a:tr>
              <a:tr h="1563300">
                <a:tc>
                  <a:txBody>
                    <a:bodyPr/>
                    <a:lstStyle/>
                    <a:p>
                      <a:pPr marL="0" marR="0" lvl="0" indent="0" algn="l" rtl="0">
                        <a:spcBef>
                          <a:spcPts val="0"/>
                        </a:spcBef>
                        <a:spcAft>
                          <a:spcPts val="0"/>
                        </a:spcAft>
                        <a:buNone/>
                      </a:pPr>
                      <a:endParaRPr sz="2000" b="1">
                        <a:latin typeface="MaRS Marcin" pitchFamily="34" charset="0"/>
                        <a:ea typeface="Helvetica Neue"/>
                        <a:cs typeface="Helvetica Neue"/>
                        <a:sym typeface="Helvetica Neue"/>
                      </a:endParaRPr>
                    </a:p>
                  </a:txBody>
                  <a:tcPr marL="121925" marR="121925" marT="60950" marB="609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b="1" i="0" dirty="0">
                          <a:solidFill>
                            <a:srgbClr val="003DA3"/>
                          </a:solidFill>
                          <a:latin typeface="MaRS Marcin" pitchFamily="34" charset="0"/>
                          <a:ea typeface="Helvetica Neue"/>
                          <a:cs typeface="Helvetica Neue"/>
                          <a:sym typeface="Helvetica Neue"/>
                        </a:rPr>
                        <a:t>Decent work*</a:t>
                      </a:r>
                      <a:r>
                        <a:rPr lang="en-US" sz="2000" b="1" i="1" dirty="0">
                          <a:solidFill>
                            <a:srgbClr val="003DA3"/>
                          </a:solidFill>
                          <a:latin typeface="MaRS Marcin" pitchFamily="34" charset="0"/>
                          <a:ea typeface="Helvetica Neue"/>
                          <a:cs typeface="Helvetica Neue"/>
                          <a:sym typeface="Helvetica Neue"/>
                        </a:rPr>
                        <a:t> </a:t>
                      </a:r>
                      <a:r>
                        <a:rPr lang="en-US" sz="2000" b="1" dirty="0">
                          <a:solidFill>
                            <a:srgbClr val="003DA3"/>
                          </a:solidFill>
                          <a:latin typeface="MaRS Marcin" pitchFamily="34" charset="0"/>
                          <a:ea typeface="Helvetica Neue"/>
                          <a:cs typeface="Helvetica Neue"/>
                          <a:sym typeface="Helvetica Neue"/>
                        </a:rPr>
                        <a:t>for at-risk youth</a:t>
                      </a:r>
                      <a:endParaRPr sz="2000" dirty="0">
                        <a:solidFill>
                          <a:srgbClr val="003DA3"/>
                        </a:solidFill>
                        <a:latin typeface="MaRS Marcin" pitchFamily="34" charset="0"/>
                      </a:endParaRPr>
                    </a:p>
                    <a:p>
                      <a:pPr marL="285750" marR="0" lvl="0" indent="-285750" algn="l" rtl="0">
                        <a:spcBef>
                          <a:spcPts val="0"/>
                        </a:spcBef>
                        <a:spcAft>
                          <a:spcPts val="0"/>
                        </a:spcAft>
                        <a:buClr>
                          <a:srgbClr val="003DA3"/>
                        </a:buClr>
                        <a:buSzPts val="2000"/>
                        <a:buFont typeface="Arial" pitchFamily="34" charset="0"/>
                        <a:buChar char="•"/>
                      </a:pPr>
                      <a:r>
                        <a:rPr lang="en-US" sz="2000" dirty="0">
                          <a:latin typeface="MaRS Marcin" pitchFamily="34" charset="0"/>
                          <a:ea typeface="Helvetica Neue"/>
                          <a:cs typeface="Helvetica Neue"/>
                          <a:sym typeface="Helvetica Neue"/>
                        </a:rPr>
                        <a:t># of marginalized youth hired (referrals from shelters and agencies)</a:t>
                      </a:r>
                      <a:endParaRPr sz="2000" dirty="0">
                        <a:latin typeface="MaRS Marcin" pitchFamily="34" charset="0"/>
                      </a:endParaRPr>
                    </a:p>
                    <a:p>
                      <a:pPr marL="285750" marR="0" lvl="0" indent="-285750" algn="l" rtl="0">
                        <a:spcBef>
                          <a:spcPts val="0"/>
                        </a:spcBef>
                        <a:spcAft>
                          <a:spcPts val="0"/>
                        </a:spcAft>
                        <a:buClr>
                          <a:srgbClr val="003DA3"/>
                        </a:buClr>
                        <a:buSzPts val="2000"/>
                        <a:buFont typeface="Arial" pitchFamily="34" charset="0"/>
                        <a:buChar char="•"/>
                      </a:pPr>
                      <a:r>
                        <a:rPr lang="en-US" sz="2000" dirty="0">
                          <a:latin typeface="MaRS Marcin" pitchFamily="34" charset="0"/>
                          <a:ea typeface="Helvetica Neue"/>
                          <a:cs typeface="Helvetica Neue"/>
                          <a:sym typeface="Helvetica Neue"/>
                        </a:rPr>
                        <a:t>Couriers have access to healthcare benefits and WSIB</a:t>
                      </a:r>
                      <a:endParaRPr sz="2000" dirty="0">
                        <a:latin typeface="MaRS Marcin" pitchFamily="34" charset="0"/>
                      </a:endParaRPr>
                    </a:p>
                    <a:p>
                      <a:pPr marL="285750" marR="0" lvl="0" indent="-285750" algn="l" rtl="0">
                        <a:spcBef>
                          <a:spcPts val="0"/>
                        </a:spcBef>
                        <a:spcAft>
                          <a:spcPts val="0"/>
                        </a:spcAft>
                        <a:buClr>
                          <a:srgbClr val="003DA3"/>
                        </a:buClr>
                        <a:buSzPts val="2000"/>
                        <a:buFont typeface="Arial" pitchFamily="34" charset="0"/>
                        <a:buChar char="•"/>
                      </a:pPr>
                      <a:r>
                        <a:rPr lang="en-US" sz="2000" dirty="0">
                          <a:latin typeface="MaRS Marcin" pitchFamily="34" charset="0"/>
                          <a:ea typeface="Helvetica Neue"/>
                          <a:cs typeface="Helvetica Neue"/>
                          <a:sym typeface="Helvetica Neue"/>
                        </a:rPr>
                        <a:t>Couriers have access to finance for higher-</a:t>
                      </a:r>
                      <a:r>
                        <a:rPr lang="en-US" sz="2000" dirty="0" err="1">
                          <a:latin typeface="MaRS Marcin" pitchFamily="34" charset="0"/>
                          <a:ea typeface="Helvetica Neue"/>
                          <a:cs typeface="Helvetica Neue"/>
                          <a:sym typeface="Helvetica Neue"/>
                        </a:rPr>
                        <a:t>ed</a:t>
                      </a:r>
                      <a:endParaRPr sz="2000" dirty="0">
                        <a:latin typeface="MaRS Marcin" pitchFamily="34" charset="0"/>
                        <a:ea typeface="Helvetica Neue"/>
                        <a:cs typeface="Helvetica Neue"/>
                        <a:sym typeface="Helvetica Neue"/>
                      </a:endParaRPr>
                    </a:p>
                    <a:p>
                      <a:pPr marL="342900" marR="0" lvl="0" indent="-215900" algn="l" rtl="0">
                        <a:lnSpc>
                          <a:spcPct val="100000"/>
                        </a:lnSpc>
                        <a:spcBef>
                          <a:spcPts val="0"/>
                        </a:spcBef>
                        <a:spcAft>
                          <a:spcPts val="0"/>
                        </a:spcAft>
                        <a:buClr>
                          <a:schemeClr val="dk1"/>
                        </a:buClr>
                        <a:buSzPts val="2000"/>
                        <a:buFont typeface="Calibri"/>
                        <a:buNone/>
                      </a:pPr>
                      <a:endParaRPr sz="2000" dirty="0">
                        <a:latin typeface="MaRS Marcin" pitchFamily="34" charset="0"/>
                        <a:ea typeface="Helvetica Neue"/>
                        <a:cs typeface="Helvetica Neue"/>
                        <a:sym typeface="Helvetica Neue"/>
                      </a:endParaRPr>
                    </a:p>
                  </a:txBody>
                  <a:tcPr marL="121925" marR="121925" marT="60950" marB="609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 xmlns:a16="http://schemas.microsoft.com/office/drawing/2014/main" val="10002"/>
                  </a:ext>
                </a:extLst>
              </a:tr>
            </a:tbl>
          </a:graphicData>
        </a:graphic>
      </p:graphicFrame>
      <p:sp>
        <p:nvSpPr>
          <p:cNvPr id="257" name="Google Shape;257;p18"/>
          <p:cNvSpPr txBox="1"/>
          <p:nvPr/>
        </p:nvSpPr>
        <p:spPr>
          <a:xfrm>
            <a:off x="949762" y="6053762"/>
            <a:ext cx="3784852" cy="5977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dk1"/>
                </a:solidFill>
                <a:latin typeface="MaRS Marcin" pitchFamily="34" charset="0"/>
                <a:ea typeface="Calibri"/>
                <a:cs typeface="Calibri"/>
                <a:sym typeface="Calibri"/>
              </a:rPr>
              <a:t>*Decent work as defined by the ILO </a:t>
            </a:r>
            <a:r>
              <a:rPr lang="en-US" sz="1000" u="sng" dirty="0">
                <a:solidFill>
                  <a:schemeClr val="dk1"/>
                </a:solidFill>
                <a:latin typeface="MaRS Marcin" pitchFamily="34" charset="0"/>
                <a:ea typeface="Calibri"/>
                <a:cs typeface="Calibri"/>
                <a:sym typeface="Calibri"/>
                <a:hlinkClick r:id="rId4"/>
              </a:rPr>
              <a:t>http://www.ilo.org/global/topics/decent-work/lang--en/index.htm</a:t>
            </a:r>
            <a:r>
              <a:rPr lang="en-US" sz="1000" dirty="0">
                <a:solidFill>
                  <a:schemeClr val="dk1"/>
                </a:solidFill>
                <a:latin typeface="MaRS Marcin" pitchFamily="34" charset="0"/>
                <a:ea typeface="Calibri"/>
                <a:cs typeface="Calibri"/>
                <a:sym typeface="Calibri"/>
              </a:rPr>
              <a:t> </a:t>
            </a:r>
            <a:endParaRPr sz="1000" dirty="0">
              <a:latin typeface="MaRS Marcin" pitchFamily="34" charset="0"/>
            </a:endParaRPr>
          </a:p>
        </p:txBody>
      </p:sp>
      <p:pic>
        <p:nvPicPr>
          <p:cNvPr id="258" name="Google Shape;258;p18"/>
          <p:cNvPicPr preferRelativeResize="0"/>
          <p:nvPr/>
        </p:nvPicPr>
        <p:blipFill rotWithShape="1">
          <a:blip r:embed="rId5">
            <a:alphaModFix/>
          </a:blip>
          <a:srcRect/>
          <a:stretch/>
        </p:blipFill>
        <p:spPr>
          <a:xfrm>
            <a:off x="1391072" y="3104099"/>
            <a:ext cx="757388" cy="757388"/>
          </a:xfrm>
          <a:prstGeom prst="rect">
            <a:avLst/>
          </a:prstGeom>
          <a:noFill/>
          <a:ln>
            <a:noFill/>
          </a:ln>
        </p:spPr>
      </p:pic>
      <p:pic>
        <p:nvPicPr>
          <p:cNvPr id="259" name="Google Shape;259;p18"/>
          <p:cNvPicPr preferRelativeResize="0"/>
          <p:nvPr/>
        </p:nvPicPr>
        <p:blipFill rotWithShape="1">
          <a:blip r:embed="rId6">
            <a:alphaModFix/>
          </a:blip>
          <a:srcRect/>
          <a:stretch/>
        </p:blipFill>
        <p:spPr>
          <a:xfrm>
            <a:off x="1328812" y="4541302"/>
            <a:ext cx="819648" cy="819648"/>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5"/>
          <p:cNvSpPr txBox="1">
            <a:spLocks noGrp="1"/>
          </p:cNvSpPr>
          <p:nvPr>
            <p:ph type="title"/>
          </p:nvPr>
        </p:nvSpPr>
        <p:spPr>
          <a:xfrm>
            <a:off x="533588" y="50256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F65"/>
              </a:buClr>
              <a:buSzPts val="4400"/>
              <a:buFont typeface="Helvetica Neue"/>
              <a:buNone/>
            </a:pPr>
            <a:r>
              <a:rPr lang="en-US" b="1" dirty="0">
                <a:solidFill>
                  <a:srgbClr val="003DA3"/>
                </a:solidFill>
                <a:latin typeface="MaRS Marcin" pitchFamily="34" charset="0"/>
                <a:sym typeface="Helvetica Neue"/>
              </a:rPr>
              <a:t>Social Enterprise </a:t>
            </a:r>
            <a:r>
              <a:rPr lang="en-US" b="1" dirty="0" smtClean="0">
                <a:solidFill>
                  <a:srgbClr val="003DA3"/>
                </a:solidFill>
                <a:latin typeface="MaRS Marcin" pitchFamily="34" charset="0"/>
                <a:sym typeface="Helvetica Neue"/>
              </a:rPr>
              <a:t>Example</a:t>
            </a:r>
            <a:endParaRPr b="1" dirty="0">
              <a:solidFill>
                <a:srgbClr val="003DA3"/>
              </a:solidFill>
              <a:latin typeface="MaRS Marcin" pitchFamily="34" charset="0"/>
            </a:endParaRPr>
          </a:p>
        </p:txBody>
      </p:sp>
      <p:pic>
        <p:nvPicPr>
          <p:cNvPr id="266" name="Google Shape;266;p15" descr="A close up of a sign&#10;&#10;Description generated with high confidence"/>
          <p:cNvPicPr preferRelativeResize="0">
            <a:picLocks noGrp="1"/>
          </p:cNvPicPr>
          <p:nvPr>
            <p:ph type="body" idx="1"/>
          </p:nvPr>
        </p:nvPicPr>
        <p:blipFill rotWithShape="1">
          <a:blip r:embed="rId3">
            <a:alphaModFix/>
          </a:blip>
          <a:srcRect/>
          <a:stretch/>
        </p:blipFill>
        <p:spPr>
          <a:xfrm>
            <a:off x="7857946" y="532486"/>
            <a:ext cx="3695700" cy="1057275"/>
          </a:xfrm>
          <a:prstGeom prst="rect">
            <a:avLst/>
          </a:prstGeom>
          <a:noFill/>
          <a:ln w="9525" cap="flat" cmpd="sng">
            <a:solidFill>
              <a:schemeClr val="lt1"/>
            </a:solidFill>
            <a:prstDash val="solid"/>
            <a:round/>
            <a:headEnd type="none" w="sm" len="sm"/>
            <a:tailEnd type="none" w="sm" len="sm"/>
          </a:ln>
        </p:spPr>
      </p:pic>
      <p:graphicFrame>
        <p:nvGraphicFramePr>
          <p:cNvPr id="267" name="Google Shape;267;p15"/>
          <p:cNvGraphicFramePr/>
          <p:nvPr>
            <p:extLst>
              <p:ext uri="{D42A27DB-BD31-4B8C-83A1-F6EECF244321}">
                <p14:modId xmlns="" xmlns:p14="http://schemas.microsoft.com/office/powerpoint/2010/main" val="1462678752"/>
              </p:ext>
            </p:extLst>
          </p:nvPr>
        </p:nvGraphicFramePr>
        <p:xfrm>
          <a:off x="580846" y="1999059"/>
          <a:ext cx="10972800" cy="3575825"/>
        </p:xfrm>
        <a:graphic>
          <a:graphicData uri="http://schemas.openxmlformats.org/drawingml/2006/table">
            <a:tbl>
              <a:tblPr firstRow="1" bandRow="1">
                <a:noFill/>
                <a:tableStyleId>{853E8CCE-9B8F-467D-9B63-825C97B0442B}</a:tableStyleId>
              </a:tblPr>
              <a:tblGrid>
                <a:gridCol w="2247900">
                  <a:extLst>
                    <a:ext uri="{9D8B030D-6E8A-4147-A177-3AD203B41FA5}">
                      <a16:colId xmlns="" xmlns:a16="http://schemas.microsoft.com/office/drawing/2014/main" val="20000"/>
                    </a:ext>
                  </a:extLst>
                </a:gridCol>
                <a:gridCol w="8724900">
                  <a:extLst>
                    <a:ext uri="{9D8B030D-6E8A-4147-A177-3AD203B41FA5}">
                      <a16:colId xmlns="" xmlns:a16="http://schemas.microsoft.com/office/drawing/2014/main" val="20001"/>
                    </a:ext>
                  </a:extLst>
                </a:gridCol>
              </a:tblGrid>
              <a:tr h="1026273">
                <a:tc>
                  <a:txBody>
                    <a:bodyPr/>
                    <a:lstStyle/>
                    <a:p>
                      <a:pPr marL="0" marR="0" lvl="0" indent="0" algn="ctr" rtl="0">
                        <a:spcBef>
                          <a:spcPts val="0"/>
                        </a:spcBef>
                        <a:spcAft>
                          <a:spcPts val="0"/>
                        </a:spcAft>
                        <a:buNone/>
                      </a:pPr>
                      <a:r>
                        <a:rPr lang="en-US" sz="2000" dirty="0">
                          <a:solidFill>
                            <a:srgbClr val="003DA3"/>
                          </a:solidFill>
                          <a:latin typeface="MaRS Marcin" pitchFamily="34" charset="0"/>
                          <a:ea typeface="Helvetica Neue"/>
                          <a:cs typeface="Helvetica Neue"/>
                          <a:sym typeface="Helvetica Neue"/>
                        </a:rPr>
                        <a:t>Summary</a:t>
                      </a:r>
                      <a:endParaRPr sz="2000" dirty="0">
                        <a:solidFill>
                          <a:srgbClr val="003DA3"/>
                        </a:solidFill>
                        <a:latin typeface="MaRS Marcin" pitchFamily="34" charset="0"/>
                        <a:ea typeface="Helvetica Neue"/>
                        <a:cs typeface="Helvetica Neue"/>
                        <a:sym typeface="Helvetica Neue"/>
                      </a:endParaRPr>
                    </a:p>
                  </a:txBody>
                  <a:tcPr marL="0" marR="0" marT="0" marB="0">
                    <a:solidFill>
                      <a:schemeClr val="lt1"/>
                    </a:solidFill>
                  </a:tcPr>
                </a:tc>
                <a:tc>
                  <a:txBody>
                    <a:bodyPr/>
                    <a:lstStyle/>
                    <a:p>
                      <a:pPr marL="0" marR="0" lvl="0" indent="0" algn="l" rtl="0">
                        <a:spcBef>
                          <a:spcPts val="0"/>
                        </a:spcBef>
                        <a:spcAft>
                          <a:spcPts val="0"/>
                        </a:spcAft>
                        <a:buNone/>
                      </a:pPr>
                      <a:r>
                        <a:rPr lang="en-US" sz="2000" b="0" dirty="0">
                          <a:solidFill>
                            <a:srgbClr val="000000"/>
                          </a:solidFill>
                          <a:latin typeface="MaRS Marcin" pitchFamily="34" charset="0"/>
                          <a:ea typeface="Helvetica Neue"/>
                          <a:cs typeface="Helvetica Neue"/>
                          <a:sym typeface="Helvetica Neue"/>
                        </a:rPr>
                        <a:t>A program that transforms loyalty program points (i.e. Aeroplan) into payments for school </a:t>
                      </a:r>
                      <a:r>
                        <a:rPr lang="en-US" sz="2000" b="0" dirty="0" smtClean="0">
                          <a:solidFill>
                            <a:srgbClr val="000000"/>
                          </a:solidFill>
                          <a:latin typeface="MaRS Marcin" pitchFamily="34" charset="0"/>
                          <a:ea typeface="Helvetica Neue"/>
                          <a:cs typeface="Helvetica Neue"/>
                          <a:sym typeface="Helvetica Neue"/>
                        </a:rPr>
                        <a:t>tuition </a:t>
                      </a:r>
                      <a:r>
                        <a:rPr lang="en-US" sz="2000" b="0" dirty="0">
                          <a:solidFill>
                            <a:srgbClr val="000000"/>
                          </a:solidFill>
                          <a:latin typeface="MaRS Marcin" pitchFamily="34" charset="0"/>
                          <a:ea typeface="Helvetica Neue"/>
                          <a:cs typeface="Helvetica Neue"/>
                          <a:sym typeface="Helvetica Neue"/>
                        </a:rPr>
                        <a:t>and student </a:t>
                      </a:r>
                      <a:r>
                        <a:rPr lang="en-US" sz="2000" b="0" dirty="0" smtClean="0">
                          <a:solidFill>
                            <a:srgbClr val="000000"/>
                          </a:solidFill>
                          <a:latin typeface="MaRS Marcin" pitchFamily="34" charset="0"/>
                          <a:ea typeface="Helvetica Neue"/>
                          <a:cs typeface="Helvetica Neue"/>
                          <a:sym typeface="Helvetica Neue"/>
                        </a:rPr>
                        <a:t>loans.</a:t>
                      </a:r>
                      <a:endParaRPr sz="2000" b="0" dirty="0">
                        <a:solidFill>
                          <a:srgbClr val="000000"/>
                        </a:solidFill>
                        <a:latin typeface="MaRS Marcin" pitchFamily="34" charset="0"/>
                        <a:ea typeface="Helvetica Neue"/>
                        <a:cs typeface="Helvetica Neue"/>
                        <a:sym typeface="Helvetica Neue"/>
                      </a:endParaRPr>
                    </a:p>
                  </a:txBody>
                  <a:tcPr marL="0" marR="0" marT="0" marB="0">
                    <a:solidFill>
                      <a:schemeClr val="lt1"/>
                    </a:solidFill>
                  </a:tcPr>
                </a:tc>
                <a:extLst>
                  <a:ext uri="{0D108BD9-81ED-4DB2-BD59-A6C34878D82A}">
                    <a16:rowId xmlns="" xmlns:a16="http://schemas.microsoft.com/office/drawing/2014/main" val="10000"/>
                  </a:ext>
                </a:extLst>
              </a:tr>
              <a:tr h="1330352">
                <a:tc>
                  <a:txBody>
                    <a:bodyPr/>
                    <a:lstStyle/>
                    <a:p>
                      <a:pPr marL="0" marR="0" lvl="0" indent="0" algn="ctr" rtl="0">
                        <a:spcBef>
                          <a:spcPts val="0"/>
                        </a:spcBef>
                        <a:spcAft>
                          <a:spcPts val="0"/>
                        </a:spcAft>
                        <a:buNone/>
                      </a:pPr>
                      <a:endParaRPr sz="2000">
                        <a:solidFill>
                          <a:srgbClr val="000000"/>
                        </a:solidFill>
                        <a:latin typeface="MaRS Marcin" pitchFamily="34" charset="0"/>
                        <a:ea typeface="Helvetica Neue"/>
                        <a:cs typeface="Helvetica Neue"/>
                        <a:sym typeface="Helvetica Neue"/>
                      </a:endParaRPr>
                    </a:p>
                  </a:txBody>
                  <a:tcPr marL="0" marR="0" marT="0" marB="0" anchor="ctr">
                    <a:solidFill>
                      <a:schemeClr val="lt1"/>
                    </a:solidFill>
                  </a:tcPr>
                </a:tc>
                <a:tc>
                  <a:txBody>
                    <a:bodyPr/>
                    <a:lstStyle/>
                    <a:p>
                      <a:pPr marL="0" marR="0" lvl="0" indent="0" algn="l" rtl="0">
                        <a:spcBef>
                          <a:spcPts val="0"/>
                        </a:spcBef>
                        <a:spcAft>
                          <a:spcPts val="0"/>
                        </a:spcAft>
                        <a:buNone/>
                      </a:pPr>
                      <a:r>
                        <a:rPr lang="en-US" sz="2000" b="1" dirty="0">
                          <a:solidFill>
                            <a:srgbClr val="003DA3"/>
                          </a:solidFill>
                          <a:latin typeface="MaRS Marcin" pitchFamily="34" charset="0"/>
                          <a:ea typeface="Helvetica Neue"/>
                          <a:cs typeface="Helvetica Neue"/>
                          <a:sym typeface="Helvetica Neue"/>
                        </a:rPr>
                        <a:t>Available to all students, regardless of need or academic standing</a:t>
                      </a:r>
                      <a:endParaRPr sz="2000" b="1" dirty="0">
                        <a:solidFill>
                          <a:srgbClr val="003DA3"/>
                        </a:solidFill>
                        <a:latin typeface="MaRS Marcin" pitchFamily="34" charset="0"/>
                        <a:ea typeface="Helvetica Neue"/>
                        <a:cs typeface="Helvetica Neue"/>
                        <a:sym typeface="Helvetica Neue"/>
                      </a:endParaRPr>
                    </a:p>
                    <a:p>
                      <a:pPr marL="457200" marR="0" lvl="0" indent="-355600" algn="l" rtl="0">
                        <a:spcBef>
                          <a:spcPts val="0"/>
                        </a:spcBef>
                        <a:spcAft>
                          <a:spcPts val="0"/>
                        </a:spcAft>
                        <a:buClr>
                          <a:srgbClr val="003DA3"/>
                        </a:buClr>
                        <a:buSzPts val="2000"/>
                        <a:buFont typeface="Arial" pitchFamily="34" charset="0"/>
                        <a:buChar char="•"/>
                      </a:pPr>
                      <a:r>
                        <a:rPr lang="en-US" sz="2000" dirty="0">
                          <a:solidFill>
                            <a:srgbClr val="000000"/>
                          </a:solidFill>
                          <a:latin typeface="MaRS Marcin" pitchFamily="34" charset="0"/>
                          <a:ea typeface="Helvetica Neue"/>
                          <a:cs typeface="Helvetica Neue"/>
                          <a:sym typeface="Helvetica Neue"/>
                        </a:rPr>
                        <a:t>Serving marginalized students</a:t>
                      </a:r>
                      <a:endParaRPr sz="2000" dirty="0">
                        <a:solidFill>
                          <a:srgbClr val="000000"/>
                        </a:solidFill>
                        <a:latin typeface="MaRS Marcin" pitchFamily="34" charset="0"/>
                        <a:ea typeface="Helvetica Neue"/>
                        <a:cs typeface="Helvetica Neue"/>
                        <a:sym typeface="Helvetica Neue"/>
                      </a:endParaRPr>
                    </a:p>
                    <a:p>
                      <a:pPr marL="457200" marR="0" lvl="0" indent="-355600" algn="l" rtl="0">
                        <a:spcBef>
                          <a:spcPts val="0"/>
                        </a:spcBef>
                        <a:spcAft>
                          <a:spcPts val="0"/>
                        </a:spcAft>
                        <a:buClr>
                          <a:srgbClr val="003DA3"/>
                        </a:buClr>
                        <a:buSzPts val="2000"/>
                        <a:buFont typeface="Arial" pitchFamily="34" charset="0"/>
                        <a:buChar char="•"/>
                      </a:pPr>
                      <a:r>
                        <a:rPr lang="en-US" sz="2000" dirty="0">
                          <a:solidFill>
                            <a:srgbClr val="000000"/>
                          </a:solidFill>
                          <a:latin typeface="MaRS Marcin" pitchFamily="34" charset="0"/>
                          <a:ea typeface="Helvetica Neue"/>
                          <a:cs typeface="Helvetica Neue"/>
                          <a:sym typeface="Helvetica Neue"/>
                        </a:rPr>
                        <a:t>Promoting civic engagement </a:t>
                      </a:r>
                      <a:endParaRPr sz="2000" dirty="0">
                        <a:solidFill>
                          <a:srgbClr val="000000"/>
                        </a:solidFill>
                        <a:latin typeface="MaRS Marcin" pitchFamily="34" charset="0"/>
                        <a:ea typeface="Helvetica Neue"/>
                        <a:cs typeface="Helvetica Neue"/>
                        <a:sym typeface="Helvetica Neue"/>
                      </a:endParaRPr>
                    </a:p>
                  </a:txBody>
                  <a:tcPr marL="0" marR="0" marT="0" marB="0" anchor="ctr">
                    <a:solidFill>
                      <a:schemeClr val="lt1"/>
                    </a:solidFill>
                  </a:tcPr>
                </a:tc>
                <a:extLst>
                  <a:ext uri="{0D108BD9-81ED-4DB2-BD59-A6C34878D82A}">
                    <a16:rowId xmlns="" xmlns:a16="http://schemas.microsoft.com/office/drawing/2014/main" val="10001"/>
                  </a:ext>
                </a:extLst>
              </a:tr>
              <a:tr h="1046056">
                <a:tc>
                  <a:txBody>
                    <a:bodyPr/>
                    <a:lstStyle/>
                    <a:p>
                      <a:pPr marL="0" marR="0" lvl="0" indent="0" algn="ctr" rtl="0">
                        <a:spcBef>
                          <a:spcPts val="0"/>
                        </a:spcBef>
                        <a:spcAft>
                          <a:spcPts val="0"/>
                        </a:spcAft>
                        <a:buNone/>
                      </a:pPr>
                      <a:endParaRPr sz="2000">
                        <a:solidFill>
                          <a:srgbClr val="000000"/>
                        </a:solidFill>
                        <a:latin typeface="MaRS Marcin" pitchFamily="34" charset="0"/>
                        <a:ea typeface="Helvetica Neue"/>
                        <a:cs typeface="Helvetica Neue"/>
                        <a:sym typeface="Helvetica Neue"/>
                      </a:endParaRPr>
                    </a:p>
                  </a:txBody>
                  <a:tcPr marL="0" marR="0" marT="0" marB="0" anchor="ctr">
                    <a:solidFill>
                      <a:schemeClr val="lt1"/>
                    </a:solidFill>
                  </a:tcPr>
                </a:tc>
                <a:tc>
                  <a:txBody>
                    <a:bodyPr/>
                    <a:lstStyle/>
                    <a:p>
                      <a:pPr marL="0" marR="0" lvl="0" indent="0" algn="l" rtl="0">
                        <a:spcBef>
                          <a:spcPts val="0"/>
                        </a:spcBef>
                        <a:spcAft>
                          <a:spcPts val="0"/>
                        </a:spcAft>
                        <a:buNone/>
                      </a:pPr>
                      <a:endParaRPr sz="2000" dirty="0">
                        <a:solidFill>
                          <a:srgbClr val="000000"/>
                        </a:solidFill>
                        <a:latin typeface="MaRS Marcin" pitchFamily="34" charset="0"/>
                        <a:ea typeface="Helvetica Neue"/>
                        <a:cs typeface="Helvetica Neue"/>
                        <a:sym typeface="Helvetica Neue"/>
                      </a:endParaRPr>
                    </a:p>
                    <a:p>
                      <a:pPr marL="0" marR="0" lvl="0" indent="0" algn="l" rtl="0">
                        <a:spcBef>
                          <a:spcPts val="0"/>
                        </a:spcBef>
                        <a:spcAft>
                          <a:spcPts val="0"/>
                        </a:spcAft>
                        <a:buNone/>
                      </a:pPr>
                      <a:r>
                        <a:rPr lang="en-US" sz="2000" b="1" dirty="0">
                          <a:solidFill>
                            <a:srgbClr val="003DA3"/>
                          </a:solidFill>
                          <a:latin typeface="MaRS Marcin" pitchFamily="34" charset="0"/>
                          <a:ea typeface="Helvetica Neue"/>
                          <a:cs typeface="Helvetica Neue"/>
                          <a:sym typeface="Helvetica Neue"/>
                        </a:rPr>
                        <a:t>Access to an additional source of funding for student education</a:t>
                      </a:r>
                      <a:endParaRPr sz="2000" b="1" dirty="0">
                        <a:solidFill>
                          <a:srgbClr val="003DA3"/>
                        </a:solidFill>
                        <a:latin typeface="MaRS Marcin" pitchFamily="34" charset="0"/>
                        <a:ea typeface="Helvetica Neue"/>
                        <a:cs typeface="Helvetica Neue"/>
                        <a:sym typeface="Helvetica Neue"/>
                      </a:endParaRPr>
                    </a:p>
                    <a:p>
                      <a:pPr marL="457200" marR="0" lvl="0" indent="-355600" algn="l" rtl="0">
                        <a:spcBef>
                          <a:spcPts val="0"/>
                        </a:spcBef>
                        <a:spcAft>
                          <a:spcPts val="0"/>
                        </a:spcAft>
                        <a:buClr>
                          <a:srgbClr val="003DA3"/>
                        </a:buClr>
                        <a:buSzPts val="2000"/>
                        <a:buFont typeface="Arial" pitchFamily="34" charset="0"/>
                        <a:buChar char="•"/>
                      </a:pPr>
                      <a:r>
                        <a:rPr lang="en-US" sz="2000" dirty="0">
                          <a:solidFill>
                            <a:srgbClr val="000000"/>
                          </a:solidFill>
                          <a:latin typeface="MaRS Marcin" pitchFamily="34" charset="0"/>
                          <a:ea typeface="Helvetica Neue"/>
                          <a:cs typeface="Helvetica Neue"/>
                          <a:sym typeface="Helvetica Neue"/>
                        </a:rPr>
                        <a:t>$ Dollars offset</a:t>
                      </a:r>
                      <a:endParaRPr sz="2000" dirty="0">
                        <a:solidFill>
                          <a:srgbClr val="000000"/>
                        </a:solidFill>
                        <a:latin typeface="MaRS Marcin" pitchFamily="34" charset="0"/>
                        <a:ea typeface="Helvetica Neue"/>
                        <a:cs typeface="Helvetica Neue"/>
                        <a:sym typeface="Helvetica Neue"/>
                      </a:endParaRPr>
                    </a:p>
                    <a:p>
                      <a:pPr marL="457200" marR="0" lvl="0" indent="-355600" algn="l" rtl="0">
                        <a:spcBef>
                          <a:spcPts val="0"/>
                        </a:spcBef>
                        <a:spcAft>
                          <a:spcPts val="0"/>
                        </a:spcAft>
                        <a:buClr>
                          <a:srgbClr val="003DA3"/>
                        </a:buClr>
                        <a:buSzPts val="2000"/>
                        <a:buFont typeface="Arial" pitchFamily="34" charset="0"/>
                        <a:buChar char="•"/>
                      </a:pPr>
                      <a:r>
                        <a:rPr lang="en-US" sz="2000" dirty="0">
                          <a:solidFill>
                            <a:srgbClr val="000000"/>
                          </a:solidFill>
                          <a:latin typeface="MaRS Marcin" pitchFamily="34" charset="0"/>
                          <a:ea typeface="Helvetica Neue"/>
                          <a:cs typeface="Helvetica Neue"/>
                          <a:sym typeface="Helvetica Neue"/>
                        </a:rPr>
                        <a:t># of students supported</a:t>
                      </a:r>
                      <a:endParaRPr sz="2000" dirty="0">
                        <a:solidFill>
                          <a:srgbClr val="000000"/>
                        </a:solidFill>
                        <a:latin typeface="MaRS Marcin" pitchFamily="34" charset="0"/>
                        <a:ea typeface="Helvetica Neue"/>
                        <a:cs typeface="Helvetica Neue"/>
                        <a:sym typeface="Helvetica Neue"/>
                      </a:endParaRPr>
                    </a:p>
                  </a:txBody>
                  <a:tcPr marL="0" marR="0" marT="0" marB="0" anchor="ctr">
                    <a:solidFill>
                      <a:schemeClr val="lt1"/>
                    </a:solidFill>
                  </a:tcPr>
                </a:tc>
                <a:extLst>
                  <a:ext uri="{0D108BD9-81ED-4DB2-BD59-A6C34878D82A}">
                    <a16:rowId xmlns="" xmlns:a16="http://schemas.microsoft.com/office/drawing/2014/main" val="10002"/>
                  </a:ext>
                </a:extLst>
              </a:tr>
            </a:tbl>
          </a:graphicData>
        </a:graphic>
      </p:graphicFrame>
      <p:pic>
        <p:nvPicPr>
          <p:cNvPr id="268" name="Google Shape;268;p15"/>
          <p:cNvPicPr preferRelativeResize="0"/>
          <p:nvPr/>
        </p:nvPicPr>
        <p:blipFill rotWithShape="1">
          <a:blip r:embed="rId4">
            <a:alphaModFix/>
          </a:blip>
          <a:srcRect/>
          <a:stretch/>
        </p:blipFill>
        <p:spPr>
          <a:xfrm>
            <a:off x="1271612" y="3389743"/>
            <a:ext cx="819648" cy="819648"/>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5cfd1fdca8_0_0"/>
          <p:cNvSpPr txBox="1">
            <a:spLocks noGrp="1"/>
          </p:cNvSpPr>
          <p:nvPr>
            <p:ph type="title"/>
          </p:nvPr>
        </p:nvSpPr>
        <p:spPr>
          <a:xfrm>
            <a:off x="376701" y="372625"/>
            <a:ext cx="11333518" cy="105796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2F65"/>
              </a:buClr>
              <a:buSzPts val="4400"/>
              <a:buFont typeface="Helvetica Neue"/>
              <a:buNone/>
            </a:pPr>
            <a:r>
              <a:rPr lang="en-US" b="1" dirty="0">
                <a:solidFill>
                  <a:srgbClr val="003DA3"/>
                </a:solidFill>
                <a:latin typeface="MaRS Marcin" pitchFamily="34" charset="0"/>
                <a:sym typeface="Helvetica Neue"/>
              </a:rPr>
              <a:t>How </a:t>
            </a:r>
            <a:r>
              <a:rPr lang="en-US" b="1" dirty="0">
                <a:solidFill>
                  <a:srgbClr val="003DA3"/>
                </a:solidFill>
                <a:latin typeface="MaRS Marcin" pitchFamily="34" charset="0"/>
              </a:rPr>
              <a:t>We</a:t>
            </a:r>
            <a:r>
              <a:rPr lang="en-US" b="1" dirty="0">
                <a:solidFill>
                  <a:srgbClr val="003DA3"/>
                </a:solidFill>
                <a:latin typeface="MaRS Marcin" pitchFamily="34" charset="0"/>
                <a:sym typeface="Helvetica Neue"/>
              </a:rPr>
              <a:t> Manage Impact</a:t>
            </a:r>
            <a:r>
              <a:rPr lang="en-US" dirty="0">
                <a:solidFill>
                  <a:srgbClr val="002F65"/>
                </a:solidFill>
                <a:latin typeface="Helvetica Neue"/>
                <a:ea typeface="Helvetica Neue"/>
                <a:cs typeface="Helvetica Neue"/>
                <a:sym typeface="Helvetica Neue"/>
              </a:rPr>
              <a:t> </a:t>
            </a:r>
            <a:endParaRPr dirty="0">
              <a:solidFill>
                <a:srgbClr val="002F65"/>
              </a:solidFill>
            </a:endParaRPr>
          </a:p>
        </p:txBody>
      </p:sp>
      <p:pic>
        <p:nvPicPr>
          <p:cNvPr id="275" name="Google Shape;275;g5cfd1fdca8_0_0"/>
          <p:cNvPicPr preferRelativeResize="0"/>
          <p:nvPr/>
        </p:nvPicPr>
        <p:blipFill rotWithShape="1">
          <a:blip r:embed="rId3">
            <a:alphaModFix/>
          </a:blip>
          <a:srcRect/>
          <a:stretch/>
        </p:blipFill>
        <p:spPr>
          <a:xfrm>
            <a:off x="898268" y="1635896"/>
            <a:ext cx="9931879" cy="3960208"/>
          </a:xfrm>
          <a:prstGeom prst="rect">
            <a:avLst/>
          </a:prstGeom>
          <a:noFill/>
          <a:ln>
            <a:noFill/>
          </a:ln>
        </p:spPr>
      </p:pic>
      <p:sp>
        <p:nvSpPr>
          <p:cNvPr id="276" name="Google Shape;276;g5cfd1fdca8_0_0"/>
          <p:cNvSpPr txBox="1"/>
          <p:nvPr/>
        </p:nvSpPr>
        <p:spPr>
          <a:xfrm>
            <a:off x="898268" y="6162550"/>
            <a:ext cx="3821216" cy="3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a:latin typeface="MaRS Marcin" pitchFamily="34" charset="0"/>
                <a:ea typeface="Calibri"/>
                <a:cs typeface="Calibri"/>
                <a:sym typeface="Calibri"/>
              </a:rPr>
              <a:t>*NB. Social enterprises often </a:t>
            </a:r>
            <a:r>
              <a:rPr lang="en-US" sz="1000" dirty="0" smtClean="0">
                <a:latin typeface="MaRS Marcin" pitchFamily="34" charset="0"/>
                <a:ea typeface="Calibri"/>
                <a:cs typeface="Calibri"/>
                <a:sym typeface="Calibri"/>
              </a:rPr>
              <a:t>provide self-reported </a:t>
            </a:r>
            <a:r>
              <a:rPr lang="en-US" sz="1000" dirty="0">
                <a:latin typeface="MaRS Marcin" pitchFamily="34" charset="0"/>
                <a:ea typeface="Calibri"/>
                <a:cs typeface="Calibri"/>
                <a:sym typeface="Calibri"/>
              </a:rPr>
              <a:t>data. </a:t>
            </a:r>
            <a:endParaRPr sz="1000" dirty="0">
              <a:latin typeface="MaRS Marcin" pitchFamily="34" charset="0"/>
              <a:ea typeface="Calibri"/>
              <a:cs typeface="Calibri"/>
              <a:sym typeface="Calibri"/>
            </a:endParaRPr>
          </a:p>
        </p:txBody>
      </p:sp>
      <p:sp>
        <p:nvSpPr>
          <p:cNvPr id="277" name="Google Shape;277;g5cfd1fdca8_0_0"/>
          <p:cNvSpPr txBox="1"/>
          <p:nvPr/>
        </p:nvSpPr>
        <p:spPr>
          <a:xfrm>
            <a:off x="898275" y="1444165"/>
            <a:ext cx="3284100" cy="1325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latin typeface="MaRS Marcin" pitchFamily="34" charset="0"/>
                <a:ea typeface="Helvetica Neue"/>
                <a:cs typeface="Helvetica Neue"/>
                <a:sym typeface="Helvetica Neue"/>
              </a:rPr>
              <a:t>Establish impact priorities and goals aligned to SDGs.</a:t>
            </a:r>
            <a:endParaRPr sz="1800" b="1" dirty="0">
              <a:latin typeface="MaRS Marcin" pitchFamily="34" charset="0"/>
              <a:ea typeface="Helvetica Neue"/>
              <a:cs typeface="Helvetica Neue"/>
              <a:sym typeface="Helvetica Neue"/>
            </a:endParaRPr>
          </a:p>
        </p:txBody>
      </p:sp>
      <p:sp>
        <p:nvSpPr>
          <p:cNvPr id="278" name="Google Shape;278;g5cfd1fdca8_0_0"/>
          <p:cNvSpPr txBox="1"/>
          <p:nvPr/>
        </p:nvSpPr>
        <p:spPr>
          <a:xfrm>
            <a:off x="4222163" y="1444165"/>
            <a:ext cx="3284100" cy="13257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latin typeface="MaRS Marcin" pitchFamily="34" charset="0"/>
                <a:ea typeface="Helvetica Neue"/>
                <a:cs typeface="Helvetica Neue"/>
                <a:sym typeface="Helvetica Neue"/>
              </a:rPr>
              <a:t>Establish impact criteria using one or more third party standards.  </a:t>
            </a:r>
            <a:endParaRPr sz="1800" b="1" dirty="0">
              <a:latin typeface="MaRS Marcin" pitchFamily="34" charset="0"/>
              <a:ea typeface="Helvetica Neue"/>
              <a:cs typeface="Helvetica Neue"/>
              <a:sym typeface="Helvetica Neue"/>
            </a:endParaRPr>
          </a:p>
        </p:txBody>
      </p:sp>
      <p:sp>
        <p:nvSpPr>
          <p:cNvPr id="279" name="Google Shape;279;g5cfd1fdca8_0_0"/>
          <p:cNvSpPr txBox="1"/>
          <p:nvPr/>
        </p:nvSpPr>
        <p:spPr>
          <a:xfrm>
            <a:off x="7546076" y="1403365"/>
            <a:ext cx="3473700" cy="13257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latin typeface="MaRS Marcin" pitchFamily="34" charset="0"/>
                <a:ea typeface="Helvetica Neue"/>
                <a:cs typeface="Helvetica Neue"/>
                <a:sym typeface="Helvetica Neue"/>
              </a:rPr>
              <a:t>Regularly collect impact metrics to demonstrate impact performance.</a:t>
            </a:r>
            <a:endParaRPr sz="1800" b="1" dirty="0">
              <a:latin typeface="MaRS Marcin" pitchFamily="34" charset="0"/>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5cfd1fdca8_0_7"/>
          <p:cNvSpPr txBox="1">
            <a:spLocks noGrp="1"/>
          </p:cNvSpPr>
          <p:nvPr>
            <p:ph type="title"/>
          </p:nvPr>
        </p:nvSpPr>
        <p:spPr>
          <a:xfrm>
            <a:off x="504092" y="532056"/>
            <a:ext cx="11161882"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2F65"/>
              </a:buClr>
              <a:buSzPts val="4400"/>
              <a:buFont typeface="Helvetica Neue"/>
              <a:buNone/>
            </a:pPr>
            <a:r>
              <a:rPr lang="en-US" b="1" dirty="0">
                <a:solidFill>
                  <a:srgbClr val="003DA3"/>
                </a:solidFill>
                <a:latin typeface="MaRS Marcin" pitchFamily="34" charset="0"/>
                <a:sym typeface="Helvetica Neue"/>
              </a:rPr>
              <a:t>How </a:t>
            </a:r>
            <a:r>
              <a:rPr lang="en-US" b="1" dirty="0">
                <a:solidFill>
                  <a:srgbClr val="003DA3"/>
                </a:solidFill>
                <a:latin typeface="MaRS Marcin" pitchFamily="34" charset="0"/>
              </a:rPr>
              <a:t>We Will</a:t>
            </a:r>
            <a:r>
              <a:rPr lang="en-US" b="1" dirty="0">
                <a:solidFill>
                  <a:srgbClr val="003DA3"/>
                </a:solidFill>
                <a:latin typeface="MaRS Marcin" pitchFamily="34" charset="0"/>
                <a:sym typeface="Helvetica Neue"/>
              </a:rPr>
              <a:t> Report On Impact</a:t>
            </a:r>
            <a:endParaRPr b="1" dirty="0">
              <a:solidFill>
                <a:srgbClr val="003DA3"/>
              </a:solidFill>
              <a:latin typeface="MaRS Marcin" pitchFamily="34" charset="0"/>
            </a:endParaRPr>
          </a:p>
        </p:txBody>
      </p:sp>
      <p:sp>
        <p:nvSpPr>
          <p:cNvPr id="286" name="Google Shape;286;g5cfd1fdca8_0_7"/>
          <p:cNvSpPr txBox="1">
            <a:spLocks noGrp="1"/>
          </p:cNvSpPr>
          <p:nvPr>
            <p:ph type="body" idx="1"/>
          </p:nvPr>
        </p:nvSpPr>
        <p:spPr>
          <a:xfrm>
            <a:off x="1750941" y="1857756"/>
            <a:ext cx="9595500" cy="38420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590"/>
              <a:buNone/>
            </a:pPr>
            <a:r>
              <a:rPr lang="en-US" sz="2590" dirty="0">
                <a:latin typeface="MaRS Marcin" pitchFamily="34" charset="0"/>
                <a:sym typeface="Helvetica Neue"/>
              </a:rPr>
              <a:t>Dollar spend toward Social Enterprises pursuing SDGs of choice (i.e. Climate Action, Decent Work, etc.)</a:t>
            </a:r>
            <a:endParaRPr sz="2590" dirty="0">
              <a:latin typeface="MaRS Marcin" pitchFamily="34" charset="0"/>
            </a:endParaRPr>
          </a:p>
          <a:p>
            <a:pPr marL="0" lvl="0" indent="0" algn="l" rtl="0">
              <a:lnSpc>
                <a:spcPct val="100000"/>
              </a:lnSpc>
              <a:spcBef>
                <a:spcPts val="1000"/>
              </a:spcBef>
              <a:spcAft>
                <a:spcPts val="0"/>
              </a:spcAft>
              <a:buClr>
                <a:schemeClr val="dk1"/>
              </a:buClr>
              <a:buSzPts val="2590"/>
              <a:buNone/>
            </a:pPr>
            <a:endParaRPr sz="2590" dirty="0">
              <a:latin typeface="MaRS Marcin" pitchFamily="34" charset="0"/>
            </a:endParaRPr>
          </a:p>
          <a:p>
            <a:pPr marL="0" lvl="0" indent="0" algn="l" rtl="0">
              <a:lnSpc>
                <a:spcPct val="100000"/>
              </a:lnSpc>
              <a:spcBef>
                <a:spcPts val="1000"/>
              </a:spcBef>
              <a:spcAft>
                <a:spcPts val="0"/>
              </a:spcAft>
              <a:buClr>
                <a:schemeClr val="dk1"/>
              </a:buClr>
              <a:buSzPts val="2590"/>
              <a:buNone/>
            </a:pPr>
            <a:r>
              <a:rPr lang="en-US" sz="2590" dirty="0">
                <a:latin typeface="MaRS Marcin" pitchFamily="34" charset="0"/>
                <a:sym typeface="Helvetica Neue"/>
              </a:rPr>
              <a:t>Dollar spend toward Social Enterprises with Impact Certifications of choice (i.e. B-Corp, Fair Trade, Buy Social, etc.)</a:t>
            </a:r>
            <a:endParaRPr sz="2590" dirty="0">
              <a:latin typeface="MaRS Marcin" pitchFamily="34" charset="0"/>
            </a:endParaRPr>
          </a:p>
          <a:p>
            <a:pPr marL="0" lvl="0" indent="0" algn="l" rtl="0">
              <a:lnSpc>
                <a:spcPct val="100000"/>
              </a:lnSpc>
              <a:spcBef>
                <a:spcPts val="1000"/>
              </a:spcBef>
              <a:spcAft>
                <a:spcPts val="0"/>
              </a:spcAft>
              <a:buClr>
                <a:schemeClr val="dk1"/>
              </a:buClr>
              <a:buSzPts val="2590"/>
              <a:buNone/>
            </a:pPr>
            <a:endParaRPr sz="2590" dirty="0">
              <a:latin typeface="MaRS Marcin" pitchFamily="34" charset="0"/>
            </a:endParaRPr>
          </a:p>
          <a:p>
            <a:pPr marL="0" lvl="0" indent="0" algn="l" rtl="0">
              <a:lnSpc>
                <a:spcPct val="100000"/>
              </a:lnSpc>
              <a:spcBef>
                <a:spcPts val="1000"/>
              </a:spcBef>
              <a:spcAft>
                <a:spcPts val="0"/>
              </a:spcAft>
              <a:buClr>
                <a:schemeClr val="dk1"/>
              </a:buClr>
              <a:buSzPts val="2590"/>
              <a:buNone/>
            </a:pPr>
            <a:r>
              <a:rPr lang="en-US" sz="2590" dirty="0">
                <a:latin typeface="MaRS Marcin" pitchFamily="34" charset="0"/>
                <a:sym typeface="Helvetica Neue"/>
              </a:rPr>
              <a:t>Impact metric data provided by social enterprises (i.e. self-reporting, third party reporting, etc.)</a:t>
            </a:r>
            <a:endParaRPr sz="2590" dirty="0">
              <a:latin typeface="MaRS Marcin" pitchFamily="34" charset="0"/>
            </a:endParaRPr>
          </a:p>
        </p:txBody>
      </p:sp>
      <p:pic>
        <p:nvPicPr>
          <p:cNvPr id="287" name="Google Shape;287;g5cfd1fdca8_0_7" descr="Dollar"/>
          <p:cNvPicPr preferRelativeResize="0"/>
          <p:nvPr/>
        </p:nvPicPr>
        <p:blipFill rotWithShape="1">
          <a:blip r:embed="rId3">
            <a:alphaModFix/>
          </a:blip>
          <a:srcRect/>
          <a:stretch/>
        </p:blipFill>
        <p:spPr>
          <a:xfrm>
            <a:off x="638815" y="1857756"/>
            <a:ext cx="914400" cy="914400"/>
          </a:xfrm>
          <a:prstGeom prst="rect">
            <a:avLst/>
          </a:prstGeom>
          <a:noFill/>
          <a:ln>
            <a:noFill/>
          </a:ln>
        </p:spPr>
      </p:pic>
      <p:pic>
        <p:nvPicPr>
          <p:cNvPr id="288" name="Google Shape;288;g5cfd1fdca8_0_7" descr="Ribbon"/>
          <p:cNvPicPr preferRelativeResize="0"/>
          <p:nvPr/>
        </p:nvPicPr>
        <p:blipFill rotWithShape="1">
          <a:blip r:embed="rId4">
            <a:alphaModFix/>
          </a:blip>
          <a:srcRect/>
          <a:stretch/>
        </p:blipFill>
        <p:spPr>
          <a:xfrm>
            <a:off x="638815" y="3374366"/>
            <a:ext cx="914400" cy="914400"/>
          </a:xfrm>
          <a:prstGeom prst="rect">
            <a:avLst/>
          </a:prstGeom>
          <a:noFill/>
          <a:ln>
            <a:noFill/>
          </a:ln>
        </p:spPr>
      </p:pic>
      <p:pic>
        <p:nvPicPr>
          <p:cNvPr id="289" name="Google Shape;289;g5cfd1fdca8_0_7" descr="Statistics"/>
          <p:cNvPicPr preferRelativeResize="0"/>
          <p:nvPr/>
        </p:nvPicPr>
        <p:blipFill rotWithShape="1">
          <a:blip r:embed="rId5">
            <a:alphaModFix/>
          </a:blip>
          <a:srcRect/>
          <a:stretch/>
        </p:blipFill>
        <p:spPr>
          <a:xfrm>
            <a:off x="638815" y="4785432"/>
            <a:ext cx="914400" cy="9144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9"/>
          <p:cNvSpPr txBox="1"/>
          <p:nvPr/>
        </p:nvSpPr>
        <p:spPr>
          <a:xfrm>
            <a:off x="2447190" y="3591154"/>
            <a:ext cx="8505732"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aRS Marcin" pitchFamily="34" charset="0"/>
                <a:ea typeface="Helvetica Neue"/>
                <a:cs typeface="Helvetica Neue"/>
                <a:sym typeface="Helvetica Neue"/>
              </a:rPr>
              <a:t>The purchase of 3,792,015 notebooks (with 180 sheets per piece) made of 60% recycled paper fibers, allows savings of: </a:t>
            </a:r>
            <a:endParaRPr sz="1800" dirty="0">
              <a:latin typeface="MaRS Marcin" pitchFamily="34" charset="0"/>
            </a:endParaRPr>
          </a:p>
          <a:p>
            <a:pPr marL="742950" marR="0" lvl="1" indent="-285750" algn="l" rtl="0">
              <a:spcBef>
                <a:spcPts val="0"/>
              </a:spcBef>
              <a:spcAft>
                <a:spcPts val="0"/>
              </a:spcAft>
              <a:buClr>
                <a:srgbClr val="003DA3"/>
              </a:buClr>
              <a:buSzPts val="1800"/>
              <a:buFont typeface="Arial"/>
              <a:buChar char="•"/>
            </a:pPr>
            <a:r>
              <a:rPr lang="en-US" sz="1800" b="1" i="0" u="none" strike="noStrike" cap="none" dirty="0">
                <a:solidFill>
                  <a:srgbClr val="003DA3"/>
                </a:solidFill>
                <a:latin typeface="MaRS Marcin" pitchFamily="34" charset="0"/>
                <a:ea typeface="Helvetica Neue"/>
                <a:cs typeface="Helvetica Neue"/>
                <a:sym typeface="Helvetica Neue"/>
              </a:rPr>
              <a:t>8 829 m3 of water</a:t>
            </a:r>
            <a:r>
              <a:rPr lang="en-US" sz="1800" b="0" i="0" u="none" strike="noStrike" cap="none" dirty="0">
                <a:solidFill>
                  <a:schemeClr val="dk1"/>
                </a:solidFill>
                <a:latin typeface="MaRS Marcin" pitchFamily="34" charset="0"/>
                <a:ea typeface="Helvetica Neue"/>
                <a:cs typeface="Helvetica Neue"/>
                <a:sym typeface="Helvetica Neue"/>
              </a:rPr>
              <a:t>, which represent more than 8 million liters; </a:t>
            </a:r>
            <a:endParaRPr sz="1800" dirty="0">
              <a:latin typeface="MaRS Marcin" pitchFamily="34" charset="0"/>
            </a:endParaRPr>
          </a:p>
          <a:p>
            <a:pPr marL="742950" marR="0" lvl="1" indent="-285750" algn="l" rtl="0">
              <a:spcBef>
                <a:spcPts val="0"/>
              </a:spcBef>
              <a:spcAft>
                <a:spcPts val="0"/>
              </a:spcAft>
              <a:buClr>
                <a:srgbClr val="003DA3"/>
              </a:buClr>
              <a:buSzPts val="1800"/>
              <a:buFont typeface="Arial"/>
              <a:buChar char="•"/>
            </a:pPr>
            <a:r>
              <a:rPr lang="en-US" sz="1800" b="1" i="0" u="none" strike="noStrike" cap="none" dirty="0">
                <a:solidFill>
                  <a:srgbClr val="003DA3"/>
                </a:solidFill>
                <a:latin typeface="MaRS Marcin" pitchFamily="34" charset="0"/>
                <a:ea typeface="Helvetica Neue"/>
                <a:cs typeface="Helvetica Neue"/>
                <a:sym typeface="Helvetica Neue"/>
              </a:rPr>
              <a:t>1 766 tonnes of waste</a:t>
            </a:r>
            <a:r>
              <a:rPr lang="en-US" sz="1800" b="0" i="0" u="none" strike="noStrike" cap="none" dirty="0">
                <a:solidFill>
                  <a:srgbClr val="003DA3"/>
                </a:solidFill>
                <a:latin typeface="MaRS Marcin" pitchFamily="34" charset="0"/>
                <a:ea typeface="Helvetica Neue"/>
                <a:cs typeface="Helvetica Neue"/>
                <a:sym typeface="Helvetica Neue"/>
              </a:rPr>
              <a:t>; </a:t>
            </a:r>
            <a:endParaRPr sz="1800" dirty="0">
              <a:solidFill>
                <a:srgbClr val="003DA3"/>
              </a:solidFill>
              <a:latin typeface="MaRS Marcin" pitchFamily="34" charset="0"/>
            </a:endParaRPr>
          </a:p>
          <a:p>
            <a:pPr marL="742950" marR="0" lvl="1" indent="-285750" algn="l" rtl="0">
              <a:spcBef>
                <a:spcPts val="0"/>
              </a:spcBef>
              <a:spcAft>
                <a:spcPts val="0"/>
              </a:spcAft>
              <a:buClr>
                <a:srgbClr val="003DA3"/>
              </a:buClr>
              <a:buSzPts val="1800"/>
              <a:buFont typeface="Arial"/>
              <a:buChar char="•"/>
            </a:pPr>
            <a:r>
              <a:rPr lang="en-US" sz="1800" b="1" i="0" u="none" strike="noStrike" cap="none" dirty="0">
                <a:solidFill>
                  <a:srgbClr val="003DA3"/>
                </a:solidFill>
                <a:latin typeface="MaRS Marcin" pitchFamily="34" charset="0"/>
                <a:ea typeface="Helvetica Neue"/>
                <a:cs typeface="Helvetica Neue"/>
                <a:sym typeface="Helvetica Neue"/>
              </a:rPr>
              <a:t>241 kg of </a:t>
            </a:r>
            <a:r>
              <a:rPr lang="en-US" sz="1800" b="1" i="0" u="none" strike="noStrike" cap="none" dirty="0" err="1">
                <a:solidFill>
                  <a:srgbClr val="003DA3"/>
                </a:solidFill>
                <a:latin typeface="MaRS Marcin" pitchFamily="34" charset="0"/>
                <a:ea typeface="Helvetica Neue"/>
                <a:cs typeface="Helvetica Neue"/>
                <a:sym typeface="Helvetica Neue"/>
              </a:rPr>
              <a:t>organo</a:t>
            </a:r>
            <a:r>
              <a:rPr lang="en-US" sz="1800" b="1" i="0" u="none" strike="noStrike" cap="none" dirty="0">
                <a:solidFill>
                  <a:srgbClr val="003DA3"/>
                </a:solidFill>
                <a:latin typeface="MaRS Marcin" pitchFamily="34" charset="0"/>
                <a:ea typeface="Helvetica Neue"/>
                <a:cs typeface="Helvetica Neue"/>
                <a:sym typeface="Helvetica Neue"/>
              </a:rPr>
              <a:t>-halogen compounds</a:t>
            </a:r>
            <a:r>
              <a:rPr lang="en-US" sz="1800" b="0" i="0" u="none" strike="noStrike" cap="none" dirty="0">
                <a:solidFill>
                  <a:srgbClr val="003DA3"/>
                </a:solidFill>
                <a:latin typeface="MaRS Marcin" pitchFamily="34" charset="0"/>
                <a:ea typeface="Helvetica Neue"/>
                <a:cs typeface="Helvetica Neue"/>
                <a:sym typeface="Helvetica Neue"/>
              </a:rPr>
              <a:t>. </a:t>
            </a:r>
            <a:endParaRPr sz="1800" dirty="0">
              <a:solidFill>
                <a:schemeClr val="dk1"/>
              </a:solidFill>
              <a:latin typeface="Helvetica Neue"/>
              <a:ea typeface="Helvetica Neue"/>
              <a:cs typeface="Helvetica Neue"/>
              <a:sym typeface="Helvetica Neue"/>
            </a:endParaRPr>
          </a:p>
        </p:txBody>
      </p:sp>
      <p:sp>
        <p:nvSpPr>
          <p:cNvPr id="295" name="Google Shape;295;p19"/>
          <p:cNvSpPr txBox="1">
            <a:spLocks noGrp="1"/>
          </p:cNvSpPr>
          <p:nvPr>
            <p:ph type="title"/>
          </p:nvPr>
        </p:nvSpPr>
        <p:spPr>
          <a:xfrm>
            <a:off x="551172" y="592175"/>
            <a:ext cx="11260015"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2F65"/>
              </a:buClr>
              <a:buSzPts val="4400"/>
              <a:buFont typeface="Helvetica Neue"/>
              <a:buNone/>
            </a:pPr>
            <a:r>
              <a:rPr lang="en-US" sz="4000" b="1" dirty="0">
                <a:solidFill>
                  <a:srgbClr val="003DA3"/>
                </a:solidFill>
                <a:latin typeface="MaRS Marcin" pitchFamily="34" charset="0"/>
              </a:rPr>
              <a:t>Impact Example: Recycled Paper </a:t>
            </a:r>
            <a:r>
              <a:rPr lang="en-US" sz="4000" dirty="0">
                <a:solidFill>
                  <a:srgbClr val="003DA3"/>
                </a:solidFill>
                <a:latin typeface="MaRS Marcin" pitchFamily="34" charset="0"/>
              </a:rPr>
              <a:t>– </a:t>
            </a:r>
            <a:r>
              <a:rPr lang="en-US" sz="4000" b="1" dirty="0">
                <a:solidFill>
                  <a:srgbClr val="003DA3"/>
                </a:solidFill>
                <a:latin typeface="MaRS Marcin" pitchFamily="34" charset="0"/>
              </a:rPr>
              <a:t>Brazil, </a:t>
            </a:r>
            <a:r>
              <a:rPr lang="en-US" sz="4000" b="1" i="1" dirty="0" err="1">
                <a:solidFill>
                  <a:srgbClr val="003DA3"/>
                </a:solidFill>
                <a:latin typeface="MaRS Marcin" pitchFamily="34" charset="0"/>
              </a:rPr>
              <a:t>Bignardi</a:t>
            </a:r>
            <a:r>
              <a:rPr lang="en-US" sz="4000" b="1" i="1" dirty="0">
                <a:solidFill>
                  <a:srgbClr val="003DA3"/>
                </a:solidFill>
                <a:latin typeface="MaRS Marcin" pitchFamily="34" charset="0"/>
              </a:rPr>
              <a:t> </a:t>
            </a:r>
            <a:r>
              <a:rPr lang="en-US" sz="4000" b="1" i="1" dirty="0" err="1">
                <a:solidFill>
                  <a:srgbClr val="003DA3"/>
                </a:solidFill>
                <a:latin typeface="MaRS Marcin" pitchFamily="34" charset="0"/>
              </a:rPr>
              <a:t>Papéis</a:t>
            </a:r>
            <a:r>
              <a:rPr lang="en-US" sz="4000" dirty="0">
                <a:solidFill>
                  <a:srgbClr val="003DA3"/>
                </a:solidFill>
                <a:latin typeface="MaRS Marcin" pitchFamily="34" charset="0"/>
              </a:rPr>
              <a:t> </a:t>
            </a:r>
            <a:endParaRPr sz="4000" dirty="0">
              <a:solidFill>
                <a:srgbClr val="003DA3"/>
              </a:solidFill>
              <a:latin typeface="MaRS Marcin" pitchFamily="34" charset="0"/>
            </a:endParaRPr>
          </a:p>
        </p:txBody>
      </p:sp>
      <p:sp>
        <p:nvSpPr>
          <p:cNvPr id="296" name="Google Shape;296;p19"/>
          <p:cNvSpPr/>
          <p:nvPr/>
        </p:nvSpPr>
        <p:spPr>
          <a:xfrm>
            <a:off x="2447190" y="5241000"/>
            <a:ext cx="850573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aRS Marcin" pitchFamily="34" charset="0"/>
                <a:ea typeface="Helvetica Neue"/>
                <a:cs typeface="Helvetica Neue"/>
                <a:sym typeface="Helvetica Neue"/>
              </a:rPr>
              <a:t>It is estimated that the purchase of notebooks made with recycled paper provided a one month economic activity to </a:t>
            </a:r>
            <a:r>
              <a:rPr lang="en-US" sz="1800" b="1" dirty="0">
                <a:solidFill>
                  <a:srgbClr val="003DA3"/>
                </a:solidFill>
                <a:latin typeface="MaRS Marcin" pitchFamily="34" charset="0"/>
                <a:ea typeface="Helvetica Neue"/>
                <a:cs typeface="Helvetica Neue"/>
                <a:sym typeface="Helvetica Neue"/>
              </a:rPr>
              <a:t>454 waste pickers</a:t>
            </a:r>
            <a:r>
              <a:rPr lang="en-US" sz="1800" b="1" dirty="0">
                <a:solidFill>
                  <a:srgbClr val="008BB0"/>
                </a:solidFill>
                <a:latin typeface="MaRS Marcin" pitchFamily="34" charset="0"/>
                <a:ea typeface="Helvetica Neue"/>
                <a:cs typeface="Helvetica Neue"/>
                <a:sym typeface="Helvetica Neue"/>
              </a:rPr>
              <a:t>. </a:t>
            </a:r>
            <a:endParaRPr sz="1800" b="1" dirty="0">
              <a:solidFill>
                <a:srgbClr val="008BB0"/>
              </a:solidFill>
              <a:latin typeface="MaRS Marcin" pitchFamily="34" charset="0"/>
              <a:ea typeface="Helvetica Neue"/>
              <a:cs typeface="Helvetica Neue"/>
              <a:sym typeface="Helvetica Neue"/>
            </a:endParaRPr>
          </a:p>
        </p:txBody>
      </p:sp>
      <p:sp>
        <p:nvSpPr>
          <p:cNvPr id="297" name="Google Shape;297;p19"/>
          <p:cNvSpPr txBox="1"/>
          <p:nvPr/>
        </p:nvSpPr>
        <p:spPr>
          <a:xfrm>
            <a:off x="707424" y="6220805"/>
            <a:ext cx="5354163" cy="246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MaRS Marcin" pitchFamily="34" charset="0"/>
                <a:ea typeface="Helvetica Neue"/>
                <a:cs typeface="Helvetica Neue"/>
                <a:sym typeface="Helvetica Neue"/>
              </a:rPr>
              <a:t>Source: </a:t>
            </a:r>
            <a:r>
              <a:rPr lang="en-US" sz="1000" u="sng" dirty="0">
                <a:solidFill>
                  <a:schemeClr val="dk1"/>
                </a:solidFill>
                <a:latin typeface="MaRS Marcin" pitchFamily="34" charset="0"/>
                <a:ea typeface="Helvetica Neue"/>
                <a:cs typeface="Helvetica Neue"/>
                <a:sym typeface="Helvetica Neue"/>
                <a:hlinkClick r:id="rId3"/>
              </a:rPr>
              <a:t>http://www.unep.fr/scp/procurement/docsres/projectinfo/studyonimpactsofspp.pdf</a:t>
            </a:r>
            <a:r>
              <a:rPr lang="en-US" sz="1000" dirty="0">
                <a:solidFill>
                  <a:schemeClr val="dk1"/>
                </a:solidFill>
                <a:latin typeface="MaRS Marcin" pitchFamily="34" charset="0"/>
                <a:ea typeface="Helvetica Neue"/>
                <a:cs typeface="Helvetica Neue"/>
                <a:sym typeface="Helvetica Neue"/>
              </a:rPr>
              <a:t>  </a:t>
            </a:r>
            <a:endParaRPr sz="1000" dirty="0">
              <a:latin typeface="MaRS Marcin" pitchFamily="34" charset="0"/>
            </a:endParaRPr>
          </a:p>
        </p:txBody>
      </p:sp>
      <p:pic>
        <p:nvPicPr>
          <p:cNvPr id="298" name="Google Shape;298;p19"/>
          <p:cNvPicPr preferRelativeResize="0"/>
          <p:nvPr/>
        </p:nvPicPr>
        <p:blipFill rotWithShape="1">
          <a:blip r:embed="rId4">
            <a:alphaModFix/>
          </a:blip>
          <a:srcRect/>
          <a:stretch/>
        </p:blipFill>
        <p:spPr>
          <a:xfrm>
            <a:off x="979983" y="3591154"/>
            <a:ext cx="757388" cy="757388"/>
          </a:xfrm>
          <a:prstGeom prst="rect">
            <a:avLst/>
          </a:prstGeom>
          <a:noFill/>
          <a:ln>
            <a:noFill/>
          </a:ln>
        </p:spPr>
      </p:pic>
      <p:pic>
        <p:nvPicPr>
          <p:cNvPr id="299" name="Google Shape;299;p19"/>
          <p:cNvPicPr preferRelativeResize="0"/>
          <p:nvPr/>
        </p:nvPicPr>
        <p:blipFill rotWithShape="1">
          <a:blip r:embed="rId5">
            <a:alphaModFix/>
          </a:blip>
          <a:srcRect/>
          <a:stretch/>
        </p:blipFill>
        <p:spPr>
          <a:xfrm>
            <a:off x="950487" y="4935656"/>
            <a:ext cx="819648" cy="819648"/>
          </a:xfrm>
          <a:prstGeom prst="rect">
            <a:avLst/>
          </a:prstGeom>
          <a:noFill/>
          <a:ln>
            <a:noFill/>
          </a:ln>
        </p:spPr>
      </p:pic>
      <p:sp>
        <p:nvSpPr>
          <p:cNvPr id="300" name="Google Shape;300;p19"/>
          <p:cNvSpPr txBox="1"/>
          <p:nvPr/>
        </p:nvSpPr>
        <p:spPr>
          <a:xfrm>
            <a:off x="565920" y="2218178"/>
            <a:ext cx="1588897"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rgbClr val="003DA3"/>
                </a:solidFill>
                <a:latin typeface="MaRS Marcin" pitchFamily="34" charset="0"/>
                <a:ea typeface="Helvetica Neue"/>
                <a:cs typeface="Helvetica Neue"/>
                <a:sym typeface="Helvetica Neue"/>
              </a:rPr>
              <a:t>Summary</a:t>
            </a:r>
            <a:endParaRPr sz="2000" dirty="0">
              <a:solidFill>
                <a:srgbClr val="003DA3"/>
              </a:solidFill>
              <a:latin typeface="MaRS Marcin" pitchFamily="34" charset="0"/>
            </a:endParaRPr>
          </a:p>
        </p:txBody>
      </p:sp>
      <p:sp>
        <p:nvSpPr>
          <p:cNvPr id="301" name="Google Shape;301;p19"/>
          <p:cNvSpPr txBox="1"/>
          <p:nvPr/>
        </p:nvSpPr>
        <p:spPr>
          <a:xfrm>
            <a:off x="2447190" y="2213273"/>
            <a:ext cx="850573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aRS Marcin" pitchFamily="34" charset="0"/>
                <a:ea typeface="Helvetica Neue"/>
                <a:cs typeface="Helvetica Neue"/>
                <a:sym typeface="Helvetica Neue"/>
              </a:rPr>
              <a:t>The Foundation for Education Development in Brazil procured recycled notebooks for middle and high-school kits from </a:t>
            </a:r>
            <a:r>
              <a:rPr lang="en-US" sz="1800" i="1" dirty="0" err="1">
                <a:solidFill>
                  <a:schemeClr val="dk1"/>
                </a:solidFill>
                <a:latin typeface="MaRS Marcin" pitchFamily="34" charset="0"/>
                <a:ea typeface="Helvetica Neue"/>
                <a:cs typeface="Helvetica Neue"/>
                <a:sym typeface="Helvetica Neue"/>
              </a:rPr>
              <a:t>Bignardi</a:t>
            </a:r>
            <a:r>
              <a:rPr lang="en-US" sz="1800" i="1" dirty="0">
                <a:solidFill>
                  <a:schemeClr val="dk1"/>
                </a:solidFill>
                <a:latin typeface="MaRS Marcin" pitchFamily="34" charset="0"/>
                <a:ea typeface="Helvetica Neue"/>
                <a:cs typeface="Helvetica Neue"/>
                <a:sym typeface="Helvetica Neue"/>
              </a:rPr>
              <a:t> </a:t>
            </a:r>
            <a:r>
              <a:rPr lang="en-US" sz="1800" i="1" dirty="0" err="1">
                <a:solidFill>
                  <a:schemeClr val="dk1"/>
                </a:solidFill>
                <a:latin typeface="MaRS Marcin" pitchFamily="34" charset="0"/>
                <a:ea typeface="Helvetica Neue"/>
                <a:cs typeface="Helvetica Neue"/>
                <a:sym typeface="Helvetica Neue"/>
              </a:rPr>
              <a:t>Papéis</a:t>
            </a:r>
            <a:r>
              <a:rPr lang="en-US" sz="1800" i="1" dirty="0">
                <a:solidFill>
                  <a:schemeClr val="dk1"/>
                </a:solidFill>
                <a:latin typeface="MaRS Marcin" pitchFamily="34" charset="0"/>
                <a:ea typeface="Helvetica Neue"/>
                <a:cs typeface="Helvetica Neue"/>
                <a:sym typeface="Helvetica Neue"/>
              </a:rPr>
              <a:t>, </a:t>
            </a:r>
            <a:r>
              <a:rPr lang="en-US" sz="1800" dirty="0">
                <a:solidFill>
                  <a:schemeClr val="dk1"/>
                </a:solidFill>
                <a:latin typeface="MaRS Marcin" pitchFamily="34" charset="0"/>
                <a:ea typeface="Helvetica Neue"/>
                <a:cs typeface="Helvetica Neue"/>
                <a:sym typeface="Helvetica Neue"/>
              </a:rPr>
              <a:t>a pulp and paper company leading the sustainable paper industry in Brazil by offering Eco-certified products and tracking measurable decreases in water consumption.</a:t>
            </a:r>
            <a:endParaRPr dirty="0">
              <a:latin typeface="MaRS Marcin"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DA3">
            <a:alpha val="63000"/>
          </a:srgbClr>
        </a:solidFill>
        <a:effectLst/>
      </p:bgPr>
    </p:bg>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3333129" y="1489587"/>
            <a:ext cx="7334865" cy="20524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2F65"/>
              </a:buClr>
              <a:buSzPts val="6000"/>
              <a:buFont typeface="Helvetica Neue"/>
              <a:buNone/>
            </a:pPr>
            <a:r>
              <a:rPr lang="en-US" b="1" dirty="0">
                <a:solidFill>
                  <a:schemeClr val="bg1"/>
                </a:solidFill>
                <a:latin typeface="MaRS Marcin" pitchFamily="34" charset="0"/>
                <a:sym typeface="Helvetica Neue"/>
              </a:rPr>
              <a:t>Introduction to Buying with Impact</a:t>
            </a:r>
            <a:endParaRPr dirty="0">
              <a:solidFill>
                <a:schemeClr val="bg1"/>
              </a:solidFill>
              <a:latin typeface="MaRS Marcin" pitchFamily="34" charset="0"/>
            </a:endParaRPr>
          </a:p>
        </p:txBody>
      </p:sp>
      <p:sp>
        <p:nvSpPr>
          <p:cNvPr id="92" name="Google Shape;92;p1"/>
          <p:cNvSpPr txBox="1">
            <a:spLocks noGrp="1"/>
          </p:cNvSpPr>
          <p:nvPr>
            <p:ph type="subTitle" idx="1"/>
          </p:nvPr>
        </p:nvSpPr>
        <p:spPr>
          <a:xfrm>
            <a:off x="3333129" y="3840577"/>
            <a:ext cx="7334865" cy="13656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8BB0"/>
              </a:buClr>
              <a:buSzPts val="2400"/>
              <a:buNone/>
            </a:pPr>
            <a:r>
              <a:rPr lang="en-US" sz="4000" b="1" dirty="0">
                <a:solidFill>
                  <a:schemeClr val="bg1"/>
                </a:solidFill>
                <a:latin typeface="MaRS Marcin" pitchFamily="34" charset="0"/>
                <a:sym typeface="Helvetica Neue"/>
              </a:rPr>
              <a:t>Purchasing from Social Enterprises</a:t>
            </a:r>
            <a:endParaRPr sz="4000" dirty="0">
              <a:solidFill>
                <a:schemeClr val="bg1"/>
              </a:solidFill>
              <a:latin typeface="MaRS Marcin" pitchFamily="34" charset="0"/>
            </a:endParaRPr>
          </a:p>
        </p:txBody>
      </p:sp>
      <p:pic>
        <p:nvPicPr>
          <p:cNvPr id="5" name="Picture 4" descr="circle-dots.png"/>
          <p:cNvPicPr>
            <a:picLocks noChangeAspect="1"/>
          </p:cNvPicPr>
          <p:nvPr/>
        </p:nvPicPr>
        <p:blipFill>
          <a:blip r:embed="rId3"/>
          <a:srcRect b="15596"/>
          <a:stretch>
            <a:fillRect/>
          </a:stretch>
        </p:blipFill>
        <p:spPr>
          <a:xfrm rot="5400000">
            <a:off x="-1858299" y="1972677"/>
            <a:ext cx="6430299" cy="271370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1"/>
          <p:cNvSpPr txBox="1"/>
          <p:nvPr/>
        </p:nvSpPr>
        <p:spPr>
          <a:xfrm>
            <a:off x="2185966" y="3314852"/>
            <a:ext cx="8709237" cy="92328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3DA3"/>
              </a:buClr>
              <a:buSzPts val="1800"/>
              <a:buFont typeface="Arial"/>
              <a:buChar char="•"/>
            </a:pPr>
            <a:r>
              <a:rPr lang="en-US" sz="1800" dirty="0">
                <a:solidFill>
                  <a:schemeClr val="dk1"/>
                </a:solidFill>
                <a:latin typeface="MaRS Marcin" pitchFamily="34" charset="0"/>
                <a:ea typeface="Helvetica Neue"/>
                <a:cs typeface="Helvetica Neue"/>
                <a:sym typeface="Helvetica Neue"/>
              </a:rPr>
              <a:t>Reduced waste to under 10 tonnes per £100k tranche of work </a:t>
            </a:r>
            <a:endParaRPr sz="1800" dirty="0">
              <a:latin typeface="MaRS Marcin" pitchFamily="34" charset="0"/>
            </a:endParaRPr>
          </a:p>
          <a:p>
            <a:pPr marL="285750" marR="0" lvl="0" indent="-285750" algn="l" rtl="0">
              <a:spcBef>
                <a:spcPts val="0"/>
              </a:spcBef>
              <a:spcAft>
                <a:spcPts val="0"/>
              </a:spcAft>
              <a:buClr>
                <a:srgbClr val="003DA3"/>
              </a:buClr>
              <a:buSzPts val="1800"/>
              <a:buFont typeface="Arial"/>
              <a:buChar char="•"/>
            </a:pPr>
            <a:r>
              <a:rPr lang="en-US" sz="1800" dirty="0">
                <a:solidFill>
                  <a:schemeClr val="dk1"/>
                </a:solidFill>
                <a:latin typeface="MaRS Marcin" pitchFamily="34" charset="0"/>
                <a:ea typeface="Helvetica Neue"/>
                <a:cs typeface="Helvetica Neue"/>
                <a:sym typeface="Helvetica Neue"/>
              </a:rPr>
              <a:t>Recovered 70% of construction waste and 80% of demolition and excavation waste </a:t>
            </a:r>
            <a:endParaRPr sz="1800" dirty="0">
              <a:latin typeface="MaRS Marcin" pitchFamily="34" charset="0"/>
            </a:endParaRPr>
          </a:p>
          <a:p>
            <a:pPr marL="285750" marR="0" lvl="0" indent="-285750" algn="l" rtl="0">
              <a:spcBef>
                <a:spcPts val="0"/>
              </a:spcBef>
              <a:spcAft>
                <a:spcPts val="0"/>
              </a:spcAft>
              <a:buClr>
                <a:srgbClr val="003DA3"/>
              </a:buClr>
              <a:buSzPts val="1800"/>
              <a:buFont typeface="Arial"/>
              <a:buChar char="•"/>
            </a:pPr>
            <a:r>
              <a:rPr lang="en-US" sz="1800" b="1" dirty="0">
                <a:solidFill>
                  <a:srgbClr val="003DA3"/>
                </a:solidFill>
                <a:latin typeface="MaRS Marcin" pitchFamily="34" charset="0"/>
                <a:ea typeface="Helvetica Neue"/>
                <a:cs typeface="Helvetica Neue"/>
                <a:sym typeface="Helvetica Neue"/>
              </a:rPr>
              <a:t>15% of materials used to be recycled/reused </a:t>
            </a:r>
            <a:endParaRPr sz="1800" dirty="0">
              <a:solidFill>
                <a:schemeClr val="dk1"/>
              </a:solidFill>
              <a:latin typeface="Helvetica Neue"/>
              <a:ea typeface="Helvetica Neue"/>
              <a:cs typeface="Helvetica Neue"/>
              <a:sym typeface="Helvetica Neue"/>
            </a:endParaRPr>
          </a:p>
        </p:txBody>
      </p:sp>
      <p:sp>
        <p:nvSpPr>
          <p:cNvPr id="307" name="Google Shape;307;p21"/>
          <p:cNvSpPr txBox="1">
            <a:spLocks noGrp="1"/>
          </p:cNvSpPr>
          <p:nvPr>
            <p:ph type="title"/>
          </p:nvPr>
        </p:nvSpPr>
        <p:spPr>
          <a:xfrm>
            <a:off x="728148" y="634181"/>
            <a:ext cx="10093315" cy="12388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2F65"/>
              </a:buClr>
              <a:buSzPts val="3959"/>
              <a:buFont typeface="Helvetica Neue"/>
              <a:buNone/>
            </a:pPr>
            <a:r>
              <a:rPr lang="en-US" b="1" dirty="0">
                <a:solidFill>
                  <a:srgbClr val="003DA3"/>
                </a:solidFill>
                <a:latin typeface="MaRS Marcin" pitchFamily="34" charset="0"/>
              </a:rPr>
              <a:t>Impact Example: </a:t>
            </a:r>
            <a:r>
              <a:rPr lang="en-US" b="1" dirty="0" err="1">
                <a:solidFill>
                  <a:srgbClr val="003DA3"/>
                </a:solidFill>
                <a:latin typeface="MaRS Marcin" pitchFamily="34" charset="0"/>
              </a:rPr>
              <a:t>YORBuild</a:t>
            </a:r>
            <a:r>
              <a:rPr lang="en-US" b="1" dirty="0">
                <a:solidFill>
                  <a:srgbClr val="003DA3"/>
                </a:solidFill>
                <a:latin typeface="MaRS Marcin" pitchFamily="34" charset="0"/>
              </a:rPr>
              <a:t> Sustainable Construction – England, </a:t>
            </a:r>
            <a:r>
              <a:rPr lang="en-US" b="1" dirty="0" smtClean="0">
                <a:solidFill>
                  <a:srgbClr val="003DA3"/>
                </a:solidFill>
                <a:latin typeface="MaRS Marcin" pitchFamily="34" charset="0"/>
              </a:rPr>
              <a:t>UK</a:t>
            </a:r>
            <a:endParaRPr sz="3959" dirty="0">
              <a:solidFill>
                <a:srgbClr val="002F65"/>
              </a:solidFill>
            </a:endParaRPr>
          </a:p>
        </p:txBody>
      </p:sp>
      <p:pic>
        <p:nvPicPr>
          <p:cNvPr id="308" name="Google Shape;308;p21"/>
          <p:cNvPicPr preferRelativeResize="0"/>
          <p:nvPr/>
        </p:nvPicPr>
        <p:blipFill rotWithShape="1">
          <a:blip r:embed="rId3">
            <a:alphaModFix/>
          </a:blip>
          <a:srcRect/>
          <a:stretch/>
        </p:blipFill>
        <p:spPr>
          <a:xfrm>
            <a:off x="1038038" y="3332037"/>
            <a:ext cx="757388" cy="757388"/>
          </a:xfrm>
          <a:prstGeom prst="rect">
            <a:avLst/>
          </a:prstGeom>
          <a:noFill/>
          <a:ln>
            <a:noFill/>
          </a:ln>
        </p:spPr>
      </p:pic>
      <p:pic>
        <p:nvPicPr>
          <p:cNvPr id="309" name="Google Shape;309;p21"/>
          <p:cNvPicPr preferRelativeResize="0"/>
          <p:nvPr/>
        </p:nvPicPr>
        <p:blipFill rotWithShape="1">
          <a:blip r:embed="rId4">
            <a:alphaModFix/>
          </a:blip>
          <a:srcRect/>
          <a:stretch/>
        </p:blipFill>
        <p:spPr>
          <a:xfrm>
            <a:off x="1006908" y="4579973"/>
            <a:ext cx="819648" cy="819648"/>
          </a:xfrm>
          <a:prstGeom prst="rect">
            <a:avLst/>
          </a:prstGeom>
          <a:noFill/>
          <a:ln>
            <a:noFill/>
          </a:ln>
        </p:spPr>
      </p:pic>
      <p:sp>
        <p:nvSpPr>
          <p:cNvPr id="310" name="Google Shape;310;p21"/>
          <p:cNvSpPr/>
          <p:nvPr/>
        </p:nvSpPr>
        <p:spPr>
          <a:xfrm>
            <a:off x="2185966" y="4488447"/>
            <a:ext cx="8418114"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3DA3"/>
              </a:buClr>
              <a:buSzPts val="1800"/>
              <a:buFont typeface="Arial"/>
              <a:buChar char="•"/>
            </a:pPr>
            <a:r>
              <a:rPr lang="en-US" sz="1800" dirty="0">
                <a:solidFill>
                  <a:schemeClr val="dk1"/>
                </a:solidFill>
                <a:latin typeface="MaRS Marcin" pitchFamily="34" charset="0"/>
                <a:ea typeface="Helvetica Neue"/>
                <a:cs typeface="Helvetica Neue"/>
                <a:sym typeface="Helvetica Neue"/>
              </a:rPr>
              <a:t>2,091 school pupils have attended construction site visits/workshops</a:t>
            </a:r>
            <a:endParaRPr sz="1800" dirty="0">
              <a:latin typeface="MaRS Marcin" pitchFamily="34" charset="0"/>
            </a:endParaRPr>
          </a:p>
          <a:p>
            <a:pPr marL="285750" marR="0" lvl="0" indent="-285750" algn="l" rtl="0">
              <a:spcBef>
                <a:spcPts val="0"/>
              </a:spcBef>
              <a:spcAft>
                <a:spcPts val="0"/>
              </a:spcAft>
              <a:buClr>
                <a:srgbClr val="003DA3"/>
              </a:buClr>
              <a:buSzPts val="1800"/>
              <a:buFont typeface="Arial"/>
              <a:buChar char="•"/>
            </a:pPr>
            <a:r>
              <a:rPr lang="en-US" sz="1800" dirty="0">
                <a:solidFill>
                  <a:schemeClr val="dk1"/>
                </a:solidFill>
                <a:latin typeface="MaRS Marcin" pitchFamily="34" charset="0"/>
                <a:ea typeface="Helvetica Neue"/>
                <a:cs typeface="Helvetica Neue"/>
                <a:sym typeface="Helvetica Neue"/>
              </a:rPr>
              <a:t>286 people have progressed from training to employment</a:t>
            </a:r>
            <a:endParaRPr sz="1800" dirty="0">
              <a:latin typeface="MaRS Marcin" pitchFamily="34" charset="0"/>
            </a:endParaRPr>
          </a:p>
          <a:p>
            <a:pPr marL="285750" marR="0" lvl="0" indent="-285750" algn="l" rtl="0">
              <a:spcBef>
                <a:spcPts val="0"/>
              </a:spcBef>
              <a:spcAft>
                <a:spcPts val="0"/>
              </a:spcAft>
              <a:buClr>
                <a:srgbClr val="003DA3"/>
              </a:buClr>
              <a:buSzPts val="1800"/>
              <a:buFont typeface="Arial"/>
              <a:buChar char="•"/>
            </a:pPr>
            <a:r>
              <a:rPr lang="en-US" sz="1800" b="1" dirty="0">
                <a:solidFill>
                  <a:srgbClr val="003DA3"/>
                </a:solidFill>
                <a:latin typeface="MaRS Marcin" pitchFamily="34" charset="0"/>
                <a:ea typeface="Helvetica Neue"/>
                <a:cs typeface="Helvetica Neue"/>
                <a:sym typeface="Helvetica Neue"/>
              </a:rPr>
              <a:t>195 work experience placements have been provided</a:t>
            </a:r>
            <a:endParaRPr sz="1800" dirty="0">
              <a:solidFill>
                <a:srgbClr val="003DA3"/>
              </a:solidFill>
              <a:latin typeface="MaRS Marcin" pitchFamily="34" charset="0"/>
            </a:endParaRPr>
          </a:p>
          <a:p>
            <a:pPr marL="285750" marR="0" lvl="0" indent="-285750" algn="l" rtl="0">
              <a:spcBef>
                <a:spcPts val="0"/>
              </a:spcBef>
              <a:spcAft>
                <a:spcPts val="0"/>
              </a:spcAft>
              <a:buClr>
                <a:srgbClr val="003DA3"/>
              </a:buClr>
              <a:buSzPts val="1800"/>
              <a:buFont typeface="Arial"/>
              <a:buChar char="•"/>
            </a:pPr>
            <a:r>
              <a:rPr lang="en-US" sz="1800" dirty="0">
                <a:solidFill>
                  <a:schemeClr val="dk1"/>
                </a:solidFill>
                <a:latin typeface="MaRS Marcin" pitchFamily="34" charset="0"/>
                <a:ea typeface="Helvetica Neue"/>
                <a:cs typeface="Helvetica Neue"/>
                <a:sym typeface="Helvetica Neue"/>
              </a:rPr>
              <a:t>45 apprenticeships have been offered</a:t>
            </a:r>
            <a:endParaRPr sz="1800" dirty="0">
              <a:latin typeface="MaRS Marcin" pitchFamily="34" charset="0"/>
            </a:endParaRPr>
          </a:p>
        </p:txBody>
      </p:sp>
      <p:sp>
        <p:nvSpPr>
          <p:cNvPr id="311" name="Google Shape;311;p21"/>
          <p:cNvSpPr txBox="1"/>
          <p:nvPr/>
        </p:nvSpPr>
        <p:spPr>
          <a:xfrm>
            <a:off x="858172" y="5777264"/>
            <a:ext cx="633179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dk1"/>
                </a:solidFill>
                <a:latin typeface="Helvetica Neue"/>
                <a:ea typeface="Helvetica Neue"/>
                <a:cs typeface="Helvetica Neue"/>
                <a:sym typeface="Helvetica Neue"/>
              </a:rPr>
              <a:t>Source: </a:t>
            </a:r>
            <a:r>
              <a:rPr lang="en-US" sz="1200" u="sng" dirty="0">
                <a:solidFill>
                  <a:schemeClr val="dk1"/>
                </a:solidFill>
                <a:latin typeface="Helvetica Neue"/>
                <a:ea typeface="Helvetica Neue"/>
                <a:cs typeface="Helvetica Neue"/>
                <a:sym typeface="Helvetica Neue"/>
                <a:hlinkClick r:id="rId5"/>
              </a:rPr>
              <a:t>http://www.unep.fr/scp/procurement/docsres/projectinfo/studyonimpactsofspp.pdf</a:t>
            </a:r>
            <a:r>
              <a:rPr lang="en-US" sz="1200" dirty="0">
                <a:solidFill>
                  <a:schemeClr val="dk1"/>
                </a:solidFill>
                <a:latin typeface="Helvetica Neue"/>
                <a:ea typeface="Helvetica Neue"/>
                <a:cs typeface="Helvetica Neue"/>
                <a:sym typeface="Helvetica Neue"/>
              </a:rPr>
              <a:t>  </a:t>
            </a:r>
            <a:endParaRPr dirty="0"/>
          </a:p>
        </p:txBody>
      </p:sp>
      <p:sp>
        <p:nvSpPr>
          <p:cNvPr id="312" name="Google Shape;312;p21"/>
          <p:cNvSpPr txBox="1"/>
          <p:nvPr/>
        </p:nvSpPr>
        <p:spPr>
          <a:xfrm>
            <a:off x="2211180" y="2205590"/>
            <a:ext cx="9145077"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MaRS Marcin" pitchFamily="34" charset="0"/>
                <a:ea typeface="Helvetica Neue"/>
                <a:cs typeface="Helvetica Neue"/>
                <a:sym typeface="Helvetica Neue"/>
              </a:rPr>
              <a:t>YORbuild</a:t>
            </a:r>
            <a:r>
              <a:rPr lang="en-US" sz="1800" dirty="0">
                <a:solidFill>
                  <a:schemeClr val="dk1"/>
                </a:solidFill>
                <a:latin typeface="MaRS Marcin" pitchFamily="34" charset="0"/>
                <a:ea typeface="Helvetica Neue"/>
                <a:cs typeface="Helvetica Neue"/>
                <a:sym typeface="Helvetica Neue"/>
              </a:rPr>
              <a:t> is a series of collaborative construction frameworks for the procurement of new build, refurbishment and design construction projects that link to themes of employment and skills, sustainability, economic regeneration and supply chain engagement</a:t>
            </a:r>
            <a:r>
              <a:rPr lang="en-US" sz="1800" dirty="0" smtClean="0">
                <a:solidFill>
                  <a:schemeClr val="dk1"/>
                </a:solidFill>
                <a:latin typeface="MaRS Marcin" pitchFamily="34" charset="0"/>
                <a:ea typeface="Helvetica Neue"/>
                <a:cs typeface="Helvetica Neue"/>
                <a:sym typeface="Helvetica Neue"/>
              </a:rPr>
              <a:t>.</a:t>
            </a:r>
            <a:endParaRPr sz="1800" dirty="0">
              <a:solidFill>
                <a:schemeClr val="dk1"/>
              </a:solidFill>
              <a:latin typeface="Helvetica Neue"/>
              <a:ea typeface="Helvetica Neue"/>
              <a:cs typeface="Helvetica Neue"/>
              <a:sym typeface="Helvetica Neue"/>
            </a:endParaRPr>
          </a:p>
        </p:txBody>
      </p:sp>
      <p:sp>
        <p:nvSpPr>
          <p:cNvPr id="313" name="Google Shape;313;p21"/>
          <p:cNvSpPr txBox="1"/>
          <p:nvPr/>
        </p:nvSpPr>
        <p:spPr>
          <a:xfrm>
            <a:off x="622283" y="2181922"/>
            <a:ext cx="1588897"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rgbClr val="003DA3"/>
                </a:solidFill>
                <a:latin typeface="MaRS Marcin" pitchFamily="34" charset="0"/>
                <a:ea typeface="Helvetica Neue"/>
                <a:cs typeface="Helvetica Neue"/>
                <a:sym typeface="Helvetica Neue"/>
              </a:rPr>
              <a:t>Summary</a:t>
            </a:r>
            <a:endParaRPr sz="2000" dirty="0">
              <a:solidFill>
                <a:srgbClr val="003DA3"/>
              </a:solidFill>
              <a:latin typeface="MaRS Marcin"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317"/>
        <p:cNvGrpSpPr/>
        <p:nvPr/>
      </p:nvGrpSpPr>
      <p:grpSpPr>
        <a:xfrm>
          <a:off x="0" y="0"/>
          <a:ext cx="0" cy="0"/>
          <a:chOff x="0" y="0"/>
          <a:chExt cx="0" cy="0"/>
        </a:xfrm>
      </p:grpSpPr>
      <p:sp>
        <p:nvSpPr>
          <p:cNvPr id="318" name="Google Shape;318;p20"/>
          <p:cNvSpPr txBox="1"/>
          <p:nvPr/>
        </p:nvSpPr>
        <p:spPr>
          <a:xfrm>
            <a:off x="2110573" y="3674584"/>
            <a:ext cx="760356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aRS Marcin" pitchFamily="34" charset="0"/>
                <a:ea typeface="Helvetica Neue"/>
                <a:cs typeface="Helvetica Neue"/>
                <a:sym typeface="Helvetica Neue"/>
              </a:rPr>
              <a:t>Estimated that </a:t>
            </a:r>
            <a:r>
              <a:rPr lang="en-US" sz="1800" b="1" dirty="0">
                <a:solidFill>
                  <a:srgbClr val="003DA3"/>
                </a:solidFill>
                <a:latin typeface="MaRS Marcin" pitchFamily="34" charset="0"/>
                <a:ea typeface="Helvetica Neue"/>
                <a:cs typeface="Helvetica Neue"/>
                <a:sym typeface="Helvetica Neue"/>
              </a:rPr>
              <a:t>7 452 kg of waste </a:t>
            </a:r>
            <a:r>
              <a:rPr lang="en-US" sz="1800" dirty="0">
                <a:solidFill>
                  <a:schemeClr val="dk1"/>
                </a:solidFill>
                <a:latin typeface="MaRS Marcin" pitchFamily="34" charset="0"/>
                <a:ea typeface="Helvetica Neue"/>
                <a:cs typeface="Helvetica Neue"/>
                <a:sym typeface="Helvetica Neue"/>
              </a:rPr>
              <a:t>have been saved from January 2009 to June </a:t>
            </a:r>
            <a:r>
              <a:rPr lang="en-US" sz="1800" dirty="0" smtClean="0">
                <a:solidFill>
                  <a:schemeClr val="dk1"/>
                </a:solidFill>
                <a:latin typeface="MaRS Marcin" pitchFamily="34" charset="0"/>
                <a:ea typeface="Helvetica Neue"/>
                <a:cs typeface="Helvetica Neue"/>
                <a:sym typeface="Helvetica Neue"/>
              </a:rPr>
              <a:t>2011.</a:t>
            </a:r>
            <a:endParaRPr dirty="0">
              <a:latin typeface="MaRS Marcin" pitchFamily="34" charset="0"/>
            </a:endParaRPr>
          </a:p>
        </p:txBody>
      </p:sp>
      <p:sp>
        <p:nvSpPr>
          <p:cNvPr id="319" name="Google Shape;319;p20"/>
          <p:cNvSpPr txBox="1">
            <a:spLocks noGrp="1"/>
          </p:cNvSpPr>
          <p:nvPr>
            <p:ph type="title"/>
          </p:nvPr>
        </p:nvSpPr>
        <p:spPr>
          <a:xfrm>
            <a:off x="521676" y="486697"/>
            <a:ext cx="11453446" cy="167990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2F65"/>
              </a:buClr>
              <a:buSzPts val="3959"/>
              <a:buFont typeface="Helvetica Neue"/>
              <a:buNone/>
            </a:pPr>
            <a:r>
              <a:rPr lang="en-US" b="1" dirty="0">
                <a:solidFill>
                  <a:srgbClr val="003DA3"/>
                </a:solidFill>
                <a:latin typeface="MaRS Marcin" pitchFamily="34" charset="0"/>
              </a:rPr>
              <a:t>Impact Example: Laser Printer Toner Cartridges – France, </a:t>
            </a:r>
            <a:r>
              <a:rPr lang="en-US" b="1" i="1" dirty="0">
                <a:solidFill>
                  <a:srgbClr val="003DA3"/>
                </a:solidFill>
                <a:latin typeface="MaRS Marcin" pitchFamily="34" charset="0"/>
              </a:rPr>
              <a:t>APF </a:t>
            </a:r>
            <a:r>
              <a:rPr lang="en-US" b="1" i="1" dirty="0" err="1">
                <a:solidFill>
                  <a:srgbClr val="003DA3"/>
                </a:solidFill>
                <a:latin typeface="MaRS Marcin" pitchFamily="34" charset="0"/>
              </a:rPr>
              <a:t>Entreprises</a:t>
            </a:r>
            <a:r>
              <a:rPr lang="en-US" b="1" i="1" dirty="0">
                <a:solidFill>
                  <a:srgbClr val="003DA3"/>
                </a:solidFill>
                <a:latin typeface="MaRS Marcin" pitchFamily="34" charset="0"/>
              </a:rPr>
              <a:t> </a:t>
            </a:r>
            <a:r>
              <a:rPr lang="en-US" b="1" i="1" dirty="0" smtClean="0">
                <a:solidFill>
                  <a:srgbClr val="003DA3"/>
                </a:solidFill>
                <a:latin typeface="MaRS Marcin" pitchFamily="34" charset="0"/>
              </a:rPr>
              <a:t>34</a:t>
            </a:r>
            <a:endParaRPr b="1" dirty="0">
              <a:solidFill>
                <a:srgbClr val="003DA3"/>
              </a:solidFill>
              <a:latin typeface="MaRS Marcin" pitchFamily="34" charset="0"/>
            </a:endParaRPr>
          </a:p>
        </p:txBody>
      </p:sp>
      <p:sp>
        <p:nvSpPr>
          <p:cNvPr id="320" name="Google Shape;320;p20"/>
          <p:cNvSpPr/>
          <p:nvPr/>
        </p:nvSpPr>
        <p:spPr>
          <a:xfrm>
            <a:off x="2110573" y="4858057"/>
            <a:ext cx="760356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aRS Marcin" pitchFamily="34" charset="0"/>
                <a:ea typeface="Helvetica Neue"/>
                <a:cs typeface="Helvetica Neue"/>
                <a:sym typeface="Helvetica Neue"/>
              </a:rPr>
              <a:t>Full-time jobs to </a:t>
            </a:r>
            <a:r>
              <a:rPr lang="en-US" sz="1800" b="1" dirty="0">
                <a:solidFill>
                  <a:srgbClr val="003DA3"/>
                </a:solidFill>
                <a:latin typeface="MaRS Marcin" pitchFamily="34" charset="0"/>
                <a:ea typeface="Helvetica Neue"/>
                <a:cs typeface="Helvetica Neue"/>
                <a:sym typeface="Helvetica Neue"/>
              </a:rPr>
              <a:t>7 disabled persons </a:t>
            </a:r>
            <a:r>
              <a:rPr lang="en-US" sz="1800" dirty="0">
                <a:solidFill>
                  <a:schemeClr val="dk1"/>
                </a:solidFill>
                <a:latin typeface="MaRS Marcin" pitchFamily="34" charset="0"/>
                <a:ea typeface="Helvetica Neue"/>
                <a:cs typeface="Helvetica Neue"/>
                <a:sym typeface="Helvetica Neue"/>
              </a:rPr>
              <a:t>in 2009 and to </a:t>
            </a:r>
            <a:r>
              <a:rPr lang="en-US" sz="1800" b="1" dirty="0">
                <a:solidFill>
                  <a:srgbClr val="008BB0"/>
                </a:solidFill>
                <a:latin typeface="MaRS Marcin" pitchFamily="34" charset="0"/>
                <a:ea typeface="Helvetica Neue"/>
                <a:cs typeface="Helvetica Neue"/>
                <a:sym typeface="Helvetica Neue"/>
              </a:rPr>
              <a:t>9 disabled persons</a:t>
            </a:r>
            <a:r>
              <a:rPr lang="en-US" sz="1800" dirty="0">
                <a:solidFill>
                  <a:schemeClr val="dk1"/>
                </a:solidFill>
                <a:latin typeface="MaRS Marcin" pitchFamily="34" charset="0"/>
                <a:ea typeface="Helvetica Neue"/>
                <a:cs typeface="Helvetica Neue"/>
                <a:sym typeface="Helvetica Neue"/>
              </a:rPr>
              <a:t> in both 2010 and 2011. </a:t>
            </a:r>
            <a:endParaRPr dirty="0">
              <a:latin typeface="MaRS Marcin" pitchFamily="34" charset="0"/>
            </a:endParaRPr>
          </a:p>
        </p:txBody>
      </p:sp>
      <p:sp>
        <p:nvSpPr>
          <p:cNvPr id="321" name="Google Shape;321;p20"/>
          <p:cNvSpPr txBox="1"/>
          <p:nvPr/>
        </p:nvSpPr>
        <p:spPr>
          <a:xfrm>
            <a:off x="906300" y="5974624"/>
            <a:ext cx="6331798" cy="246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MaRS Marcin" pitchFamily="34" charset="0"/>
                <a:ea typeface="Helvetica Neue"/>
                <a:cs typeface="Helvetica Neue"/>
                <a:sym typeface="Helvetica Neue"/>
              </a:rPr>
              <a:t>Source: </a:t>
            </a:r>
            <a:r>
              <a:rPr lang="en-US" sz="1000" u="sng" dirty="0">
                <a:solidFill>
                  <a:schemeClr val="dk1"/>
                </a:solidFill>
                <a:latin typeface="MaRS Marcin" pitchFamily="34" charset="0"/>
                <a:ea typeface="Helvetica Neue"/>
                <a:cs typeface="Helvetica Neue"/>
                <a:sym typeface="Helvetica Neue"/>
                <a:hlinkClick r:id="rId3"/>
              </a:rPr>
              <a:t>http://www.unep.fr/scp/procurement/docsres/projectinfo/studyonimpactsofspp.pdf</a:t>
            </a:r>
            <a:r>
              <a:rPr lang="en-US" sz="1000" dirty="0">
                <a:solidFill>
                  <a:schemeClr val="dk1"/>
                </a:solidFill>
                <a:latin typeface="MaRS Marcin" pitchFamily="34" charset="0"/>
                <a:ea typeface="Helvetica Neue"/>
                <a:cs typeface="Helvetica Neue"/>
                <a:sym typeface="Helvetica Neue"/>
              </a:rPr>
              <a:t>  </a:t>
            </a:r>
            <a:endParaRPr sz="1000" dirty="0">
              <a:latin typeface="MaRS Marcin" pitchFamily="34" charset="0"/>
            </a:endParaRPr>
          </a:p>
        </p:txBody>
      </p:sp>
      <p:pic>
        <p:nvPicPr>
          <p:cNvPr id="322" name="Google Shape;322;p20"/>
          <p:cNvPicPr preferRelativeResize="0"/>
          <p:nvPr/>
        </p:nvPicPr>
        <p:blipFill rotWithShape="1">
          <a:blip r:embed="rId4">
            <a:alphaModFix/>
          </a:blip>
          <a:srcRect/>
          <a:stretch/>
        </p:blipFill>
        <p:spPr>
          <a:xfrm>
            <a:off x="937429" y="3563527"/>
            <a:ext cx="757388" cy="757388"/>
          </a:xfrm>
          <a:prstGeom prst="rect">
            <a:avLst/>
          </a:prstGeom>
          <a:noFill/>
          <a:ln>
            <a:noFill/>
          </a:ln>
        </p:spPr>
      </p:pic>
      <p:pic>
        <p:nvPicPr>
          <p:cNvPr id="323" name="Google Shape;323;p20"/>
          <p:cNvPicPr preferRelativeResize="0"/>
          <p:nvPr/>
        </p:nvPicPr>
        <p:blipFill rotWithShape="1">
          <a:blip r:embed="rId5">
            <a:alphaModFix/>
          </a:blip>
          <a:srcRect/>
          <a:stretch/>
        </p:blipFill>
        <p:spPr>
          <a:xfrm>
            <a:off x="906299" y="4684740"/>
            <a:ext cx="819648" cy="819648"/>
          </a:xfrm>
          <a:prstGeom prst="rect">
            <a:avLst/>
          </a:prstGeom>
          <a:noFill/>
          <a:ln>
            <a:noFill/>
          </a:ln>
        </p:spPr>
      </p:pic>
      <p:sp>
        <p:nvSpPr>
          <p:cNvPr id="324" name="Google Shape;324;p20"/>
          <p:cNvSpPr txBox="1"/>
          <p:nvPr/>
        </p:nvSpPr>
        <p:spPr>
          <a:xfrm>
            <a:off x="521675" y="2568732"/>
            <a:ext cx="1588897"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rgbClr val="003DA3"/>
                </a:solidFill>
                <a:latin typeface="MaRS Marcin" pitchFamily="34" charset="0"/>
                <a:ea typeface="Helvetica Neue"/>
                <a:cs typeface="Helvetica Neue"/>
                <a:sym typeface="Helvetica Neue"/>
              </a:rPr>
              <a:t>Summary</a:t>
            </a:r>
            <a:endParaRPr sz="2000" dirty="0">
              <a:solidFill>
                <a:srgbClr val="003DA3"/>
              </a:solidFill>
              <a:latin typeface="MaRS Marcin" pitchFamily="34" charset="0"/>
            </a:endParaRPr>
          </a:p>
        </p:txBody>
      </p:sp>
      <p:sp>
        <p:nvSpPr>
          <p:cNvPr id="325" name="Google Shape;325;p20"/>
          <p:cNvSpPr txBox="1"/>
          <p:nvPr/>
        </p:nvSpPr>
        <p:spPr>
          <a:xfrm>
            <a:off x="2110573" y="2398778"/>
            <a:ext cx="892122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aRS Marcin" pitchFamily="34" charset="0"/>
                <a:ea typeface="Helvetica Neue"/>
                <a:cs typeface="Helvetica Neue"/>
                <a:sym typeface="Helvetica Neue"/>
              </a:rPr>
              <a:t>French Ministry of Education procured toner cartridges from </a:t>
            </a:r>
            <a:r>
              <a:rPr lang="en-US" sz="1800" i="1" dirty="0">
                <a:solidFill>
                  <a:schemeClr val="dk1"/>
                </a:solidFill>
                <a:latin typeface="MaRS Marcin" pitchFamily="34" charset="0"/>
                <a:ea typeface="Helvetica Neue"/>
                <a:cs typeface="Helvetica Neue"/>
                <a:sym typeface="Helvetica Neue"/>
              </a:rPr>
              <a:t>APF </a:t>
            </a:r>
            <a:r>
              <a:rPr lang="en-US" sz="1800" i="1" dirty="0" err="1">
                <a:solidFill>
                  <a:schemeClr val="dk1"/>
                </a:solidFill>
                <a:latin typeface="MaRS Marcin" pitchFamily="34" charset="0"/>
                <a:ea typeface="Helvetica Neue"/>
                <a:cs typeface="Helvetica Neue"/>
                <a:sym typeface="Helvetica Neue"/>
              </a:rPr>
              <a:t>Entreprises</a:t>
            </a:r>
            <a:r>
              <a:rPr lang="en-US" sz="1800" i="1" dirty="0">
                <a:solidFill>
                  <a:schemeClr val="dk1"/>
                </a:solidFill>
                <a:latin typeface="MaRS Marcin" pitchFamily="34" charset="0"/>
                <a:ea typeface="Helvetica Neue"/>
                <a:cs typeface="Helvetica Neue"/>
                <a:sym typeface="Helvetica Neue"/>
              </a:rPr>
              <a:t> 34 </a:t>
            </a:r>
            <a:r>
              <a:rPr lang="en-US" sz="1800" dirty="0">
                <a:solidFill>
                  <a:schemeClr val="dk1"/>
                </a:solidFill>
                <a:latin typeface="MaRS Marcin" pitchFamily="34" charset="0"/>
                <a:ea typeface="Helvetica Neue"/>
                <a:cs typeface="Helvetica Neue"/>
                <a:sym typeface="Helvetica Neue"/>
              </a:rPr>
              <a:t>– </a:t>
            </a:r>
            <a:r>
              <a:rPr lang="en-US" sz="1800" i="1" dirty="0">
                <a:solidFill>
                  <a:schemeClr val="dk1"/>
                </a:solidFill>
                <a:latin typeface="MaRS Marcin" pitchFamily="34" charset="0"/>
                <a:ea typeface="Helvetica Neue"/>
                <a:cs typeface="Helvetica Neue"/>
                <a:sym typeface="Helvetica Neue"/>
              </a:rPr>
              <a:t>The French Association of </a:t>
            </a:r>
            <a:r>
              <a:rPr lang="en-US" sz="1800" i="1" dirty="0" err="1">
                <a:solidFill>
                  <a:schemeClr val="dk1"/>
                </a:solidFill>
                <a:latin typeface="MaRS Marcin" pitchFamily="34" charset="0"/>
                <a:ea typeface="Helvetica Neue"/>
                <a:cs typeface="Helvetica Neue"/>
                <a:sym typeface="Helvetica Neue"/>
              </a:rPr>
              <a:t>Paralysed</a:t>
            </a:r>
            <a:r>
              <a:rPr lang="en-US" sz="1800" i="1" dirty="0">
                <a:solidFill>
                  <a:schemeClr val="dk1"/>
                </a:solidFill>
                <a:latin typeface="MaRS Marcin" pitchFamily="34" charset="0"/>
                <a:ea typeface="Helvetica Neue"/>
                <a:cs typeface="Helvetica Neue"/>
                <a:sym typeface="Helvetica Neue"/>
              </a:rPr>
              <a:t> People</a:t>
            </a:r>
            <a:r>
              <a:rPr lang="en-US" sz="1800" dirty="0">
                <a:solidFill>
                  <a:schemeClr val="dk1"/>
                </a:solidFill>
                <a:latin typeface="MaRS Marcin" pitchFamily="34" charset="0"/>
                <a:ea typeface="Helvetica Neue"/>
                <a:cs typeface="Helvetica Neue"/>
                <a:sym typeface="Helvetica Neue"/>
              </a:rPr>
              <a:t>), an organization based in the French department of </a:t>
            </a:r>
            <a:r>
              <a:rPr lang="en-US" sz="1800" dirty="0" err="1">
                <a:solidFill>
                  <a:schemeClr val="dk1"/>
                </a:solidFill>
                <a:latin typeface="MaRS Marcin" pitchFamily="34" charset="0"/>
                <a:ea typeface="Helvetica Neue"/>
                <a:cs typeface="Helvetica Neue"/>
                <a:sym typeface="Helvetica Neue"/>
              </a:rPr>
              <a:t>Hérault</a:t>
            </a:r>
            <a:r>
              <a:rPr lang="en-US" sz="1800" dirty="0">
                <a:solidFill>
                  <a:schemeClr val="dk1"/>
                </a:solidFill>
                <a:latin typeface="MaRS Marcin" pitchFamily="34" charset="0"/>
                <a:ea typeface="Helvetica Neue"/>
                <a:cs typeface="Helvetica Neue"/>
                <a:sym typeface="Helvetica Neue"/>
              </a:rPr>
              <a:t> and dedicated to the support of disabled and paralyzed people. </a:t>
            </a:r>
            <a:endParaRPr sz="1800" dirty="0">
              <a:solidFill>
                <a:schemeClr val="dk1"/>
              </a:solidFill>
              <a:latin typeface="Helvetica Neue"/>
              <a:ea typeface="Helvetica Neue"/>
              <a:cs typeface="Helvetica Neue"/>
              <a:sym typeface="Helvetica Neue"/>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2"/>
          <p:cNvSpPr txBox="1">
            <a:spLocks noGrp="1"/>
          </p:cNvSpPr>
          <p:nvPr>
            <p:ph type="title"/>
          </p:nvPr>
        </p:nvSpPr>
        <p:spPr>
          <a:xfrm>
            <a:off x="572729" y="899652"/>
            <a:ext cx="3896032" cy="482630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F65"/>
              </a:buClr>
              <a:buSzPts val="4400"/>
              <a:buFont typeface="Helvetica Neue"/>
              <a:buNone/>
            </a:pPr>
            <a:r>
              <a:rPr lang="en-US" b="1" dirty="0">
                <a:solidFill>
                  <a:srgbClr val="003DA3"/>
                </a:solidFill>
                <a:latin typeface="MaRS Marcin" pitchFamily="34" charset="0"/>
              </a:rPr>
              <a:t>Purchasing from SEs </a:t>
            </a:r>
            <a:r>
              <a:rPr lang="en-US" b="1" dirty="0" smtClean="0">
                <a:solidFill>
                  <a:srgbClr val="003DA3"/>
                </a:solidFill>
                <a:latin typeface="MaRS Marcin" pitchFamily="34" charset="0"/>
              </a:rPr>
              <a:t/>
            </a:r>
            <a:br>
              <a:rPr lang="en-US" b="1" dirty="0" smtClean="0">
                <a:solidFill>
                  <a:srgbClr val="003DA3"/>
                </a:solidFill>
                <a:latin typeface="MaRS Marcin" pitchFamily="34" charset="0"/>
              </a:rPr>
            </a:br>
            <a:r>
              <a:rPr lang="en-US" b="1" dirty="0" smtClean="0">
                <a:solidFill>
                  <a:srgbClr val="003DA3"/>
                </a:solidFill>
                <a:latin typeface="MaRS Marcin" pitchFamily="34" charset="0"/>
              </a:rPr>
              <a:t>at </a:t>
            </a:r>
            <a:r>
              <a:rPr lang="en-US" b="1" dirty="0">
                <a:solidFill>
                  <a:srgbClr val="003DA3"/>
                </a:solidFill>
                <a:latin typeface="MaRS Marcin" pitchFamily="34" charset="0"/>
              </a:rPr>
              <a:t>Anchor Institutions</a:t>
            </a:r>
            <a:endParaRPr b="1" dirty="0">
              <a:solidFill>
                <a:srgbClr val="003DA3"/>
              </a:solidFill>
              <a:latin typeface="MaRS Marcin" pitchFamily="34" charset="0"/>
            </a:endParaRPr>
          </a:p>
        </p:txBody>
      </p:sp>
      <p:sp>
        <p:nvSpPr>
          <p:cNvPr id="332" name="Google Shape;332;p22"/>
          <p:cNvSpPr txBox="1">
            <a:spLocks noGrp="1"/>
          </p:cNvSpPr>
          <p:nvPr>
            <p:ph type="body" idx="4294967295"/>
          </p:nvPr>
        </p:nvSpPr>
        <p:spPr>
          <a:xfrm>
            <a:off x="5159476" y="1356853"/>
            <a:ext cx="6194324" cy="41147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1200"/>
              </a:spcAft>
              <a:buClr>
                <a:srgbClr val="008BB0"/>
              </a:buClr>
              <a:buSzPts val="2800"/>
              <a:buNone/>
            </a:pPr>
            <a:r>
              <a:rPr lang="en-US" b="1" dirty="0">
                <a:solidFill>
                  <a:schemeClr val="bg1"/>
                </a:solidFill>
                <a:latin typeface="MaRS Marcin" pitchFamily="34" charset="0"/>
              </a:rPr>
              <a:t>What purchasers said:</a:t>
            </a:r>
            <a:endParaRPr dirty="0">
              <a:solidFill>
                <a:schemeClr val="bg1"/>
              </a:solidFill>
              <a:latin typeface="MaRS Marcin" pitchFamily="34" charset="0"/>
            </a:endParaRPr>
          </a:p>
          <a:p>
            <a:pPr marL="228600" lvl="0" indent="-228600" algn="l" rtl="0">
              <a:lnSpc>
                <a:spcPct val="90000"/>
              </a:lnSpc>
              <a:spcBef>
                <a:spcPts val="1000"/>
              </a:spcBef>
              <a:spcAft>
                <a:spcPts val="0"/>
              </a:spcAft>
              <a:buClr>
                <a:schemeClr val="bg1"/>
              </a:buClr>
              <a:buSzPct val="100000"/>
              <a:buChar char="•"/>
            </a:pPr>
            <a:r>
              <a:rPr lang="en-US" dirty="0">
                <a:solidFill>
                  <a:schemeClr val="bg1"/>
                </a:solidFill>
                <a:latin typeface="MaRS Marcin" pitchFamily="34" charset="0"/>
              </a:rPr>
              <a:t>Make it easier to find social enterprises</a:t>
            </a:r>
            <a:endParaRPr dirty="0">
              <a:solidFill>
                <a:schemeClr val="bg1"/>
              </a:solidFill>
              <a:latin typeface="MaRS Marcin" pitchFamily="34" charset="0"/>
            </a:endParaRPr>
          </a:p>
          <a:p>
            <a:pPr marL="228600" lvl="0" indent="-228600" algn="l" rtl="0">
              <a:lnSpc>
                <a:spcPct val="90000"/>
              </a:lnSpc>
              <a:spcBef>
                <a:spcPts val="1000"/>
              </a:spcBef>
              <a:spcAft>
                <a:spcPts val="0"/>
              </a:spcAft>
              <a:buClr>
                <a:schemeClr val="bg1"/>
              </a:buClr>
              <a:buSzPct val="100000"/>
              <a:buChar char="•"/>
            </a:pPr>
            <a:r>
              <a:rPr lang="en-US" dirty="0">
                <a:solidFill>
                  <a:schemeClr val="bg1"/>
                </a:solidFill>
                <a:latin typeface="MaRS Marcin" pitchFamily="34" charset="0"/>
              </a:rPr>
              <a:t>Make the process convenient and quick </a:t>
            </a:r>
            <a:endParaRPr dirty="0">
              <a:solidFill>
                <a:schemeClr val="bg1"/>
              </a:solidFill>
              <a:latin typeface="MaRS Marcin" pitchFamily="34" charset="0"/>
            </a:endParaRPr>
          </a:p>
          <a:p>
            <a:pPr marL="228600" lvl="0" indent="-228600" algn="l" rtl="0">
              <a:lnSpc>
                <a:spcPct val="90000"/>
              </a:lnSpc>
              <a:spcBef>
                <a:spcPts val="1000"/>
              </a:spcBef>
              <a:spcAft>
                <a:spcPts val="0"/>
              </a:spcAft>
              <a:buClr>
                <a:schemeClr val="bg1"/>
              </a:buClr>
              <a:buSzPct val="100000"/>
              <a:buChar char="•"/>
            </a:pPr>
            <a:r>
              <a:rPr lang="en-US" dirty="0">
                <a:solidFill>
                  <a:schemeClr val="bg1"/>
                </a:solidFill>
                <a:latin typeface="MaRS Marcin" pitchFamily="34" charset="0"/>
              </a:rPr>
              <a:t>Track impact to institutional and societal impact</a:t>
            </a:r>
            <a:endParaRPr dirty="0">
              <a:solidFill>
                <a:schemeClr val="bg1"/>
              </a:solidFill>
              <a:latin typeface="MaRS Marcin" pitchFamily="34" charset="0"/>
            </a:endParaRPr>
          </a:p>
          <a:p>
            <a:pPr marL="228600" lvl="0" indent="-228600" algn="l" rtl="0">
              <a:lnSpc>
                <a:spcPct val="90000"/>
              </a:lnSpc>
              <a:spcBef>
                <a:spcPts val="1000"/>
              </a:spcBef>
              <a:spcAft>
                <a:spcPts val="0"/>
              </a:spcAft>
              <a:buClr>
                <a:schemeClr val="bg1"/>
              </a:buClr>
              <a:buSzPct val="100000"/>
              <a:buChar char="•"/>
            </a:pPr>
            <a:r>
              <a:rPr lang="en-US" dirty="0">
                <a:solidFill>
                  <a:schemeClr val="bg1"/>
                </a:solidFill>
                <a:latin typeface="MaRS Marcin" pitchFamily="34" charset="0"/>
              </a:rPr>
              <a:t>Be recognized for </a:t>
            </a:r>
            <a:r>
              <a:rPr lang="en-US" dirty="0" smtClean="0">
                <a:solidFill>
                  <a:schemeClr val="bg1"/>
                </a:solidFill>
                <a:latin typeface="MaRS Marcin" pitchFamily="34" charset="0"/>
              </a:rPr>
              <a:t>impact</a:t>
            </a:r>
            <a:endParaRPr dirty="0">
              <a:solidFill>
                <a:schemeClr val="bg1"/>
              </a:solidFill>
              <a:latin typeface="MaRS Marcin"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5d0b8dd64a_1_2"/>
          <p:cNvSpPr txBox="1">
            <a:spLocks noGrp="1"/>
          </p:cNvSpPr>
          <p:nvPr>
            <p:ph type="title"/>
          </p:nvPr>
        </p:nvSpPr>
        <p:spPr>
          <a:xfrm>
            <a:off x="353961" y="379675"/>
            <a:ext cx="11415252" cy="106566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2F65"/>
              </a:buClr>
              <a:buSzPts val="4400"/>
              <a:buFont typeface="Helvetica Neue"/>
              <a:buNone/>
            </a:pPr>
            <a:r>
              <a:rPr lang="en-US" b="1" dirty="0">
                <a:solidFill>
                  <a:srgbClr val="003DA3"/>
                </a:solidFill>
                <a:latin typeface="MaRS Marcin" pitchFamily="34" charset="0"/>
              </a:rPr>
              <a:t>Where Can You Find Social Enterprises?</a:t>
            </a:r>
            <a:endParaRPr b="1" dirty="0">
              <a:solidFill>
                <a:srgbClr val="003DA3"/>
              </a:solidFill>
              <a:latin typeface="MaRS Marcin" pitchFamily="34" charset="0"/>
            </a:endParaRPr>
          </a:p>
        </p:txBody>
      </p:sp>
      <p:sp>
        <p:nvSpPr>
          <p:cNvPr id="339" name="Google Shape;339;g5d0b8dd64a_1_2"/>
          <p:cNvSpPr txBox="1"/>
          <p:nvPr/>
        </p:nvSpPr>
        <p:spPr>
          <a:xfrm>
            <a:off x="804714" y="1297862"/>
            <a:ext cx="5627700" cy="6546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800" b="1" dirty="0">
                <a:solidFill>
                  <a:srgbClr val="003DA3"/>
                </a:solidFill>
                <a:latin typeface="MaRS Marcin" pitchFamily="34" charset="0"/>
                <a:ea typeface="Helvetica Neue"/>
                <a:cs typeface="Helvetica Neue"/>
                <a:sym typeface="Helvetica Neue"/>
              </a:rPr>
              <a:t>Internal Social Enterprise List</a:t>
            </a:r>
            <a:endParaRPr sz="2800" dirty="0">
              <a:solidFill>
                <a:srgbClr val="003DA3"/>
              </a:solidFill>
              <a:latin typeface="MaRS Marcin" pitchFamily="34" charset="0"/>
            </a:endParaRPr>
          </a:p>
        </p:txBody>
      </p:sp>
      <p:pic>
        <p:nvPicPr>
          <p:cNvPr id="340" name="Google Shape;340;g5d0b8dd64a_1_2"/>
          <p:cNvPicPr preferRelativeResize="0"/>
          <p:nvPr/>
        </p:nvPicPr>
        <p:blipFill>
          <a:blip r:embed="rId3">
            <a:alphaModFix/>
          </a:blip>
          <a:stretch>
            <a:fillRect/>
          </a:stretch>
        </p:blipFill>
        <p:spPr>
          <a:xfrm>
            <a:off x="656974" y="1952462"/>
            <a:ext cx="8290775" cy="4252763"/>
          </a:xfrm>
          <a:prstGeom prst="rect">
            <a:avLst/>
          </a:prstGeom>
          <a:noFill/>
          <a:ln>
            <a:noFill/>
          </a:ln>
        </p:spPr>
      </p:pic>
      <p:sp>
        <p:nvSpPr>
          <p:cNvPr id="341" name="Google Shape;341;g5d0b8dd64a_1_2"/>
          <p:cNvSpPr txBox="1"/>
          <p:nvPr/>
        </p:nvSpPr>
        <p:spPr>
          <a:xfrm>
            <a:off x="9143999" y="2286000"/>
            <a:ext cx="2625214" cy="360768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003DA3"/>
              </a:buClr>
              <a:buSzPct val="100000"/>
              <a:buFont typeface="Helvetica Neue"/>
              <a:buChar char="●"/>
            </a:pPr>
            <a:r>
              <a:rPr lang="en-US" sz="2200" dirty="0">
                <a:latin typeface="MaRS Marcin" pitchFamily="34" charset="0"/>
                <a:ea typeface="Helvetica Neue"/>
                <a:cs typeface="Helvetica Neue"/>
                <a:sym typeface="Helvetica Neue"/>
              </a:rPr>
              <a:t>Includes 57 Social Enterprises in the GTA</a:t>
            </a:r>
            <a:endParaRPr sz="2200" dirty="0">
              <a:latin typeface="MaRS Marcin" pitchFamily="34" charset="0"/>
              <a:ea typeface="Helvetica Neue"/>
              <a:cs typeface="Helvetica Neue"/>
              <a:sym typeface="Helvetica Neue"/>
            </a:endParaRPr>
          </a:p>
          <a:p>
            <a:pPr marL="457200" lvl="0" indent="-342900" algn="l" rtl="0">
              <a:spcBef>
                <a:spcPts val="0"/>
              </a:spcBef>
              <a:spcAft>
                <a:spcPts val="0"/>
              </a:spcAft>
              <a:buClr>
                <a:srgbClr val="003DA3"/>
              </a:buClr>
              <a:buSzPct val="100000"/>
              <a:buFont typeface="Helvetica Neue"/>
              <a:buChar char="●"/>
            </a:pPr>
            <a:r>
              <a:rPr lang="en-US" sz="2200" dirty="0">
                <a:latin typeface="MaRS Marcin" pitchFamily="34" charset="0"/>
                <a:ea typeface="Helvetica Neue"/>
                <a:cs typeface="Helvetica Neue"/>
                <a:sym typeface="Helvetica Neue"/>
              </a:rPr>
              <a:t>Aligned to product categories and Sustainable Development Goals </a:t>
            </a:r>
            <a:endParaRPr sz="2200" dirty="0">
              <a:latin typeface="MaRS Marcin" pitchFamily="34" charset="0"/>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3"/>
          <p:cNvSpPr txBox="1">
            <a:spLocks noGrp="1"/>
          </p:cNvSpPr>
          <p:nvPr>
            <p:ph type="title"/>
          </p:nvPr>
        </p:nvSpPr>
        <p:spPr>
          <a:xfrm>
            <a:off x="1" y="382079"/>
            <a:ext cx="12192000" cy="10780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F65"/>
              </a:buClr>
              <a:buSzPts val="4400"/>
              <a:buFont typeface="Helvetica Neue"/>
              <a:buNone/>
            </a:pPr>
            <a:r>
              <a:rPr lang="en-US" b="1" dirty="0">
                <a:solidFill>
                  <a:srgbClr val="003DA3"/>
                </a:solidFill>
                <a:latin typeface="MaRS Marcin" pitchFamily="34" charset="0"/>
              </a:rPr>
              <a:t>Where Can You Find Impact Businesses?</a:t>
            </a:r>
            <a:endParaRPr b="1" dirty="0">
              <a:solidFill>
                <a:srgbClr val="003DA3"/>
              </a:solidFill>
              <a:latin typeface="MaRS Marcin" pitchFamily="34" charset="0"/>
            </a:endParaRPr>
          </a:p>
        </p:txBody>
      </p:sp>
      <p:pic>
        <p:nvPicPr>
          <p:cNvPr id="348" name="Google Shape;348;p23"/>
          <p:cNvPicPr preferRelativeResize="0"/>
          <p:nvPr/>
        </p:nvPicPr>
        <p:blipFill rotWithShape="1">
          <a:blip r:embed="rId3">
            <a:alphaModFix/>
          </a:blip>
          <a:srcRect/>
          <a:stretch/>
        </p:blipFill>
        <p:spPr>
          <a:xfrm>
            <a:off x="435430" y="2288257"/>
            <a:ext cx="3191071" cy="739395"/>
          </a:xfrm>
          <a:prstGeom prst="rect">
            <a:avLst/>
          </a:prstGeom>
          <a:noFill/>
          <a:ln>
            <a:noFill/>
          </a:ln>
        </p:spPr>
      </p:pic>
      <p:pic>
        <p:nvPicPr>
          <p:cNvPr id="349" name="Google Shape;349;p23"/>
          <p:cNvPicPr preferRelativeResize="0"/>
          <p:nvPr/>
        </p:nvPicPr>
        <p:blipFill rotWithShape="1">
          <a:blip r:embed="rId4">
            <a:alphaModFix/>
          </a:blip>
          <a:srcRect/>
          <a:stretch/>
        </p:blipFill>
        <p:spPr>
          <a:xfrm>
            <a:off x="5611341" y="2044471"/>
            <a:ext cx="627395" cy="1317528"/>
          </a:xfrm>
          <a:prstGeom prst="rect">
            <a:avLst/>
          </a:prstGeom>
          <a:noFill/>
          <a:ln>
            <a:noFill/>
          </a:ln>
        </p:spPr>
      </p:pic>
      <p:pic>
        <p:nvPicPr>
          <p:cNvPr id="350" name="Google Shape;350;p23"/>
          <p:cNvPicPr preferRelativeResize="0"/>
          <p:nvPr/>
        </p:nvPicPr>
        <p:blipFill rotWithShape="1">
          <a:blip r:embed="rId5">
            <a:alphaModFix/>
          </a:blip>
          <a:srcRect/>
          <a:stretch/>
        </p:blipFill>
        <p:spPr>
          <a:xfrm>
            <a:off x="6533785" y="2209869"/>
            <a:ext cx="2479364" cy="715201"/>
          </a:xfrm>
          <a:prstGeom prst="rect">
            <a:avLst/>
          </a:prstGeom>
          <a:noFill/>
          <a:ln>
            <a:noFill/>
          </a:ln>
        </p:spPr>
      </p:pic>
      <p:graphicFrame>
        <p:nvGraphicFramePr>
          <p:cNvPr id="351" name="Google Shape;351;p23"/>
          <p:cNvGraphicFramePr/>
          <p:nvPr/>
        </p:nvGraphicFramePr>
        <p:xfrm>
          <a:off x="697205" y="3511684"/>
          <a:ext cx="10806537" cy="2529740"/>
        </p:xfrm>
        <a:graphic>
          <a:graphicData uri="http://schemas.openxmlformats.org/drawingml/2006/table">
            <a:tbl>
              <a:tblPr firstRow="1" bandRow="1">
                <a:noFill/>
                <a:tableStyleId>{853E8CCE-9B8F-467D-9B63-825C97B0442B}</a:tableStyleId>
              </a:tblPr>
              <a:tblGrid>
                <a:gridCol w="2740178">
                  <a:extLst>
                    <a:ext uri="{9D8B030D-6E8A-4147-A177-3AD203B41FA5}">
                      <a16:colId xmlns="" xmlns:a16="http://schemas.microsoft.com/office/drawing/2014/main" val="20000"/>
                    </a:ext>
                  </a:extLst>
                </a:gridCol>
                <a:gridCol w="8066359">
                  <a:extLst>
                    <a:ext uri="{9D8B030D-6E8A-4147-A177-3AD203B41FA5}">
                      <a16:colId xmlns="" xmlns:a16="http://schemas.microsoft.com/office/drawing/2014/main" val="20001"/>
                    </a:ext>
                  </a:extLst>
                </a:gridCol>
              </a:tblGrid>
              <a:tr h="378925">
                <a:tc>
                  <a:txBody>
                    <a:bodyPr/>
                    <a:lstStyle/>
                    <a:p>
                      <a:pPr marL="0" marR="0" lvl="0" indent="0" algn="l" rtl="0">
                        <a:lnSpc>
                          <a:spcPct val="100000"/>
                        </a:lnSpc>
                        <a:spcBef>
                          <a:spcPts val="0"/>
                        </a:spcBef>
                        <a:spcAft>
                          <a:spcPts val="0"/>
                        </a:spcAft>
                        <a:buClr>
                          <a:schemeClr val="dk1"/>
                        </a:buClr>
                        <a:buSzPts val="1600"/>
                        <a:buFont typeface="Helvetica Neue"/>
                        <a:buNone/>
                      </a:pPr>
                      <a:r>
                        <a:rPr lang="en-US" sz="1800" b="0" dirty="0" err="1">
                          <a:solidFill>
                            <a:srgbClr val="000000"/>
                          </a:solidFill>
                          <a:latin typeface="MaRS Marcin" pitchFamily="34" charset="0"/>
                          <a:ea typeface="Helvetica Neue"/>
                          <a:cs typeface="Helvetica Neue"/>
                          <a:sym typeface="Helvetica Neue"/>
                        </a:rPr>
                        <a:t>SEontario</a:t>
                      </a:r>
                      <a:r>
                        <a:rPr lang="en-US" sz="1800" b="0" dirty="0">
                          <a:solidFill>
                            <a:srgbClr val="000000"/>
                          </a:solidFill>
                          <a:latin typeface="MaRS Marcin" pitchFamily="34" charset="0"/>
                          <a:ea typeface="Helvetica Neue"/>
                          <a:cs typeface="Helvetica Neue"/>
                          <a:sym typeface="Helvetica Neue"/>
                        </a:rPr>
                        <a:t> Directory</a:t>
                      </a:r>
                      <a:endParaRPr sz="1800" b="0" u="sng" dirty="0">
                        <a:solidFill>
                          <a:srgbClr val="000000"/>
                        </a:solidFill>
                        <a:latin typeface="MaRS Marcin" pitchFamily="34" charset="0"/>
                        <a:ea typeface="Helvetica Neue"/>
                        <a:cs typeface="Helvetica Neue"/>
                        <a:sym typeface="Helvetica Neue"/>
                        <a:hlinkClick r:id="rId6"/>
                      </a:endParaRPr>
                    </a:p>
                  </a:txBody>
                  <a:tcPr marL="121925" marR="121925" marT="60950" marB="60950">
                    <a:solidFill>
                      <a:srgbClr val="EFEFEF"/>
                    </a:solidFill>
                  </a:tcPr>
                </a:tc>
                <a:tc>
                  <a:txBody>
                    <a:bodyPr/>
                    <a:lstStyle/>
                    <a:p>
                      <a:pPr marL="0" marR="0" lvl="0" indent="0" algn="l" rtl="0">
                        <a:lnSpc>
                          <a:spcPct val="100000"/>
                        </a:lnSpc>
                        <a:spcBef>
                          <a:spcPts val="0"/>
                        </a:spcBef>
                        <a:spcAft>
                          <a:spcPts val="0"/>
                        </a:spcAft>
                        <a:buClr>
                          <a:schemeClr val="dk1"/>
                        </a:buClr>
                        <a:buSzPts val="1600"/>
                        <a:buFont typeface="Helvetica Neue"/>
                        <a:buNone/>
                      </a:pPr>
                      <a:r>
                        <a:rPr lang="en-US" sz="1800" b="0" u="sng">
                          <a:solidFill>
                            <a:srgbClr val="000000"/>
                          </a:solidFill>
                          <a:latin typeface="MaRS Marcin" pitchFamily="34" charset="0"/>
                          <a:ea typeface="Helvetica Neue"/>
                          <a:cs typeface="Helvetica Neue"/>
                          <a:sym typeface="Helvetica Neue"/>
                          <a:hlinkClick r:id="rId6"/>
                        </a:rPr>
                        <a:t>https://seontario.org/directory/</a:t>
                      </a:r>
                      <a:endParaRPr sz="1800" b="0">
                        <a:solidFill>
                          <a:srgbClr val="000000"/>
                        </a:solidFill>
                        <a:latin typeface="MaRS Marcin" pitchFamily="34" charset="0"/>
                        <a:ea typeface="Helvetica Neue"/>
                        <a:cs typeface="Helvetica Neue"/>
                        <a:sym typeface="Helvetica Neue"/>
                      </a:endParaRPr>
                    </a:p>
                  </a:txBody>
                  <a:tcPr marL="121925" marR="121925" marT="60950" marB="60950">
                    <a:solidFill>
                      <a:srgbClr val="EFEFEF"/>
                    </a:solidFill>
                  </a:tcPr>
                </a:tc>
                <a:extLst>
                  <a:ext uri="{0D108BD9-81ED-4DB2-BD59-A6C34878D82A}">
                    <a16:rowId xmlns="" xmlns:a16="http://schemas.microsoft.com/office/drawing/2014/main" val="10000"/>
                  </a:ext>
                </a:extLst>
              </a:tr>
              <a:tr h="378925">
                <a:tc>
                  <a:txBody>
                    <a:bodyPr/>
                    <a:lstStyle/>
                    <a:p>
                      <a:pPr marL="0" marR="0" lvl="0" indent="0" algn="l" rtl="0">
                        <a:lnSpc>
                          <a:spcPct val="100000"/>
                        </a:lnSpc>
                        <a:spcBef>
                          <a:spcPts val="0"/>
                        </a:spcBef>
                        <a:spcAft>
                          <a:spcPts val="0"/>
                        </a:spcAft>
                        <a:buClr>
                          <a:schemeClr val="dk1"/>
                        </a:buClr>
                        <a:buSzPts val="1600"/>
                        <a:buFont typeface="Helvetica Neue"/>
                        <a:buNone/>
                      </a:pPr>
                      <a:r>
                        <a:rPr lang="en-US" sz="1800" dirty="0">
                          <a:solidFill>
                            <a:srgbClr val="000000"/>
                          </a:solidFill>
                          <a:latin typeface="MaRS Marcin" pitchFamily="34" charset="0"/>
                          <a:ea typeface="Helvetica Neue"/>
                          <a:cs typeface="Helvetica Neue"/>
                          <a:sym typeface="Helvetica Neue"/>
                        </a:rPr>
                        <a:t>B Lab Canada Directory</a:t>
                      </a:r>
                      <a:endParaRPr sz="1800" b="1" dirty="0">
                        <a:solidFill>
                          <a:srgbClr val="000000"/>
                        </a:solidFill>
                        <a:latin typeface="MaRS Marcin" pitchFamily="34" charset="0"/>
                        <a:ea typeface="Helvetica Neue"/>
                        <a:cs typeface="Helvetica Neue"/>
                        <a:sym typeface="Helvetica Neue"/>
                      </a:endParaRPr>
                    </a:p>
                  </a:txBody>
                  <a:tcPr marL="121925" marR="121925" marT="60950" marB="60950">
                    <a:solidFill>
                      <a:srgbClr val="FFFFFF"/>
                    </a:solidFill>
                  </a:tcPr>
                </a:tc>
                <a:tc>
                  <a:txBody>
                    <a:bodyPr/>
                    <a:lstStyle/>
                    <a:p>
                      <a:pPr marL="0" marR="0" lvl="0" indent="0" algn="l" rtl="0">
                        <a:lnSpc>
                          <a:spcPct val="100000"/>
                        </a:lnSpc>
                        <a:spcBef>
                          <a:spcPts val="0"/>
                        </a:spcBef>
                        <a:spcAft>
                          <a:spcPts val="0"/>
                        </a:spcAft>
                        <a:buClr>
                          <a:schemeClr val="dk1"/>
                        </a:buClr>
                        <a:buSzPts val="1600"/>
                        <a:buFont typeface="Helvetica Neue"/>
                        <a:buNone/>
                      </a:pPr>
                      <a:r>
                        <a:rPr lang="en-US" sz="1800" u="sng" dirty="0">
                          <a:solidFill>
                            <a:srgbClr val="000000"/>
                          </a:solidFill>
                          <a:latin typeface="MaRS Marcin" pitchFamily="34" charset="0"/>
                          <a:ea typeface="Helvetica Neue"/>
                          <a:cs typeface="Helvetica Neue"/>
                          <a:sym typeface="Helvetica Neue"/>
                          <a:hlinkClick r:id="rId7"/>
                        </a:rPr>
                        <a:t>https://bcorporation.net/about-b-lab/country-partner/canada</a:t>
                      </a:r>
                      <a:endParaRPr sz="1800" b="0" dirty="0">
                        <a:solidFill>
                          <a:srgbClr val="000000"/>
                        </a:solidFill>
                        <a:latin typeface="MaRS Marcin" pitchFamily="34" charset="0"/>
                        <a:ea typeface="Helvetica Neue"/>
                        <a:cs typeface="Helvetica Neue"/>
                        <a:sym typeface="Helvetica Neue"/>
                      </a:endParaRPr>
                    </a:p>
                  </a:txBody>
                  <a:tcPr marL="121925" marR="121925" marT="60950" marB="60950">
                    <a:solidFill>
                      <a:srgbClr val="FFFFFF"/>
                    </a:solidFill>
                  </a:tcPr>
                </a:tc>
                <a:extLst>
                  <a:ext uri="{0D108BD9-81ED-4DB2-BD59-A6C34878D82A}">
                    <a16:rowId xmlns="" xmlns:a16="http://schemas.microsoft.com/office/drawing/2014/main" val="10001"/>
                  </a:ext>
                </a:extLst>
              </a:tr>
              <a:tr h="378925">
                <a:tc>
                  <a:txBody>
                    <a:bodyPr/>
                    <a:lstStyle/>
                    <a:p>
                      <a:pPr marL="0" marR="0" lvl="0" indent="0" algn="l" rtl="0">
                        <a:lnSpc>
                          <a:spcPct val="100000"/>
                        </a:lnSpc>
                        <a:spcBef>
                          <a:spcPts val="0"/>
                        </a:spcBef>
                        <a:spcAft>
                          <a:spcPts val="0"/>
                        </a:spcAft>
                        <a:buClr>
                          <a:schemeClr val="dk1"/>
                        </a:buClr>
                        <a:buSzPts val="1600"/>
                        <a:buFont typeface="Helvetica Neue"/>
                        <a:buNone/>
                      </a:pPr>
                      <a:r>
                        <a:rPr lang="en-US" sz="1800">
                          <a:solidFill>
                            <a:srgbClr val="000000"/>
                          </a:solidFill>
                          <a:latin typeface="MaRS Marcin" pitchFamily="34" charset="0"/>
                          <a:ea typeface="Helvetica Neue"/>
                          <a:cs typeface="Helvetica Neue"/>
                          <a:sym typeface="Helvetica Neue"/>
                        </a:rPr>
                        <a:t>Fair Trade Directory</a:t>
                      </a:r>
                      <a:endParaRPr sz="1800" b="1">
                        <a:solidFill>
                          <a:srgbClr val="000000"/>
                        </a:solidFill>
                        <a:latin typeface="MaRS Marcin" pitchFamily="34" charset="0"/>
                        <a:ea typeface="Helvetica Neue"/>
                        <a:cs typeface="Helvetica Neue"/>
                        <a:sym typeface="Helvetica Neue"/>
                      </a:endParaRPr>
                    </a:p>
                  </a:txBody>
                  <a:tcPr marL="121925" marR="121925" marT="60950" marB="60950">
                    <a:solidFill>
                      <a:srgbClr val="EFEFEF"/>
                    </a:solidFill>
                  </a:tcPr>
                </a:tc>
                <a:tc>
                  <a:txBody>
                    <a:bodyPr/>
                    <a:lstStyle/>
                    <a:p>
                      <a:pPr marL="0" marR="0" lvl="0" indent="0" algn="l" rtl="0">
                        <a:lnSpc>
                          <a:spcPct val="100000"/>
                        </a:lnSpc>
                        <a:spcBef>
                          <a:spcPts val="0"/>
                        </a:spcBef>
                        <a:spcAft>
                          <a:spcPts val="0"/>
                        </a:spcAft>
                        <a:buClr>
                          <a:schemeClr val="dk1"/>
                        </a:buClr>
                        <a:buSzPts val="1600"/>
                        <a:buFont typeface="Helvetica Neue"/>
                        <a:buNone/>
                      </a:pPr>
                      <a:r>
                        <a:rPr lang="en-US" sz="1800" u="sng" dirty="0">
                          <a:solidFill>
                            <a:srgbClr val="000000"/>
                          </a:solidFill>
                          <a:latin typeface="MaRS Marcin" pitchFamily="34" charset="0"/>
                          <a:ea typeface="Helvetica Neue"/>
                          <a:cs typeface="Helvetica Neue"/>
                          <a:sym typeface="Helvetica Neue"/>
                          <a:hlinkClick r:id="rId8"/>
                        </a:rPr>
                        <a:t>http://guide.fairtrade.ca/</a:t>
                      </a:r>
                      <a:endParaRPr sz="1800" b="0" dirty="0">
                        <a:solidFill>
                          <a:srgbClr val="000000"/>
                        </a:solidFill>
                        <a:latin typeface="MaRS Marcin" pitchFamily="34" charset="0"/>
                        <a:ea typeface="Helvetica Neue"/>
                        <a:cs typeface="Helvetica Neue"/>
                        <a:sym typeface="Helvetica Neue"/>
                      </a:endParaRPr>
                    </a:p>
                  </a:txBody>
                  <a:tcPr marL="121925" marR="121925" marT="60950" marB="60950">
                    <a:solidFill>
                      <a:srgbClr val="EFEFEF"/>
                    </a:solidFill>
                  </a:tcPr>
                </a:tc>
                <a:extLst>
                  <a:ext uri="{0D108BD9-81ED-4DB2-BD59-A6C34878D82A}">
                    <a16:rowId xmlns="" xmlns:a16="http://schemas.microsoft.com/office/drawing/2014/main" val="10002"/>
                  </a:ext>
                </a:extLst>
              </a:tr>
              <a:tr h="378925">
                <a:tc>
                  <a:txBody>
                    <a:bodyPr/>
                    <a:lstStyle/>
                    <a:p>
                      <a:pPr marL="0" marR="0" lvl="0" indent="0" algn="l" rtl="0">
                        <a:lnSpc>
                          <a:spcPct val="100000"/>
                        </a:lnSpc>
                        <a:spcBef>
                          <a:spcPts val="0"/>
                        </a:spcBef>
                        <a:spcAft>
                          <a:spcPts val="0"/>
                        </a:spcAft>
                        <a:buClr>
                          <a:schemeClr val="dk1"/>
                        </a:buClr>
                        <a:buSzPts val="1600"/>
                        <a:buFont typeface="Helvetica Neue"/>
                        <a:buNone/>
                      </a:pPr>
                      <a:r>
                        <a:rPr lang="en-US" sz="1800">
                          <a:solidFill>
                            <a:srgbClr val="000000"/>
                          </a:solidFill>
                          <a:latin typeface="MaRS Marcin" pitchFamily="34" charset="0"/>
                          <a:ea typeface="Helvetica Neue"/>
                          <a:cs typeface="Helvetica Neue"/>
                          <a:sym typeface="Helvetica Neue"/>
                        </a:rPr>
                        <a:t>Toronto Enterprise Fund Portfolio</a:t>
                      </a:r>
                      <a:endParaRPr sz="1800" b="1" u="sng">
                        <a:solidFill>
                          <a:srgbClr val="000000"/>
                        </a:solidFill>
                        <a:latin typeface="MaRS Marcin" pitchFamily="34" charset="0"/>
                        <a:ea typeface="Helvetica Neue"/>
                        <a:cs typeface="Helvetica Neue"/>
                        <a:sym typeface="Helvetica Neue"/>
                        <a:hlinkClick r:id="rId9"/>
                      </a:endParaRPr>
                    </a:p>
                  </a:txBody>
                  <a:tcPr marL="121925" marR="121925" marT="60950" marB="60950">
                    <a:solidFill>
                      <a:srgbClr val="FFFFFF"/>
                    </a:solidFill>
                  </a:tcPr>
                </a:tc>
                <a:tc>
                  <a:txBody>
                    <a:bodyPr/>
                    <a:lstStyle/>
                    <a:p>
                      <a:pPr marL="0" marR="0" lvl="0" indent="0" algn="l" rtl="0">
                        <a:lnSpc>
                          <a:spcPct val="100000"/>
                        </a:lnSpc>
                        <a:spcBef>
                          <a:spcPts val="0"/>
                        </a:spcBef>
                        <a:spcAft>
                          <a:spcPts val="0"/>
                        </a:spcAft>
                        <a:buClr>
                          <a:schemeClr val="dk1"/>
                        </a:buClr>
                        <a:buSzPts val="1600"/>
                        <a:buFont typeface="Helvetica Neue"/>
                        <a:buNone/>
                      </a:pPr>
                      <a:r>
                        <a:rPr lang="en-US" sz="1800" u="sng" dirty="0">
                          <a:solidFill>
                            <a:srgbClr val="000000"/>
                          </a:solidFill>
                          <a:latin typeface="MaRS Marcin" pitchFamily="34" charset="0"/>
                          <a:ea typeface="Helvetica Neue"/>
                          <a:cs typeface="Helvetica Neue"/>
                          <a:sym typeface="Helvetica Neue"/>
                          <a:hlinkClick r:id="rId9"/>
                        </a:rPr>
                        <a:t>http://www.torontoenterprisefund.ca/what-we-do/sustain-existing-eses/who-we-fund</a:t>
                      </a:r>
                      <a:endParaRPr sz="1800" b="0" dirty="0">
                        <a:solidFill>
                          <a:srgbClr val="000000"/>
                        </a:solidFill>
                        <a:latin typeface="MaRS Marcin" pitchFamily="34" charset="0"/>
                        <a:ea typeface="Helvetica Neue"/>
                        <a:cs typeface="Helvetica Neue"/>
                        <a:sym typeface="Helvetica Neue"/>
                      </a:endParaRPr>
                    </a:p>
                  </a:txBody>
                  <a:tcPr marL="121925" marR="121925" marT="60950" marB="60950">
                    <a:solidFill>
                      <a:srgbClr val="FFFFFF"/>
                    </a:solidFill>
                  </a:tcPr>
                </a:tc>
                <a:extLst>
                  <a:ext uri="{0D108BD9-81ED-4DB2-BD59-A6C34878D82A}">
                    <a16:rowId xmlns="" xmlns:a16="http://schemas.microsoft.com/office/drawing/2014/main" val="10003"/>
                  </a:ext>
                </a:extLst>
              </a:tr>
              <a:tr h="378925">
                <a:tc>
                  <a:txBody>
                    <a:bodyPr/>
                    <a:lstStyle/>
                    <a:p>
                      <a:pPr marL="0" marR="0" lvl="0" indent="0" algn="l" rtl="0">
                        <a:lnSpc>
                          <a:spcPct val="100000"/>
                        </a:lnSpc>
                        <a:spcBef>
                          <a:spcPts val="0"/>
                        </a:spcBef>
                        <a:spcAft>
                          <a:spcPts val="0"/>
                        </a:spcAft>
                        <a:buClr>
                          <a:schemeClr val="dk1"/>
                        </a:buClr>
                        <a:buSzPts val="1600"/>
                        <a:buFont typeface="Helvetica Neue"/>
                        <a:buNone/>
                      </a:pPr>
                      <a:r>
                        <a:rPr lang="en-US" sz="1800">
                          <a:solidFill>
                            <a:srgbClr val="000000"/>
                          </a:solidFill>
                          <a:latin typeface="MaRS Marcin" pitchFamily="34" charset="0"/>
                          <a:ea typeface="Helvetica Neue"/>
                          <a:cs typeface="Helvetica Neue"/>
                          <a:sym typeface="Helvetica Neue"/>
                        </a:rPr>
                        <a:t>Indigenous Business Directory</a:t>
                      </a:r>
                      <a:endParaRPr sz="1800" b="1" u="sng">
                        <a:solidFill>
                          <a:srgbClr val="000000"/>
                        </a:solidFill>
                        <a:latin typeface="MaRS Marcin" pitchFamily="34" charset="0"/>
                        <a:ea typeface="Helvetica Neue"/>
                        <a:cs typeface="Helvetica Neue"/>
                        <a:sym typeface="Helvetica Neue"/>
                        <a:hlinkClick r:id="rId10"/>
                      </a:endParaRPr>
                    </a:p>
                  </a:txBody>
                  <a:tcPr marL="121925" marR="121925" marT="60950" marB="60950">
                    <a:solidFill>
                      <a:srgbClr val="EFEFEF"/>
                    </a:solidFill>
                  </a:tcPr>
                </a:tc>
                <a:tc>
                  <a:txBody>
                    <a:bodyPr/>
                    <a:lstStyle/>
                    <a:p>
                      <a:pPr marL="0" marR="0" lvl="0" indent="0" algn="l" rtl="0">
                        <a:lnSpc>
                          <a:spcPct val="100000"/>
                        </a:lnSpc>
                        <a:spcBef>
                          <a:spcPts val="0"/>
                        </a:spcBef>
                        <a:spcAft>
                          <a:spcPts val="0"/>
                        </a:spcAft>
                        <a:buClr>
                          <a:schemeClr val="dk1"/>
                        </a:buClr>
                        <a:buSzPts val="1600"/>
                        <a:buFont typeface="Helvetica Neue"/>
                        <a:buNone/>
                      </a:pPr>
                      <a:r>
                        <a:rPr lang="en-US" sz="1800" u="sng" dirty="0">
                          <a:solidFill>
                            <a:srgbClr val="000000"/>
                          </a:solidFill>
                          <a:latin typeface="MaRS Marcin" pitchFamily="34" charset="0"/>
                          <a:ea typeface="Helvetica Neue"/>
                          <a:cs typeface="Helvetica Neue"/>
                          <a:sym typeface="Helvetica Neue"/>
                          <a:hlinkClick r:id="rId10"/>
                        </a:rPr>
                        <a:t>http://www.ic.gc.ca/eic/site/ccc_bt-rec_ec.nsf/eng/h_00011.html</a:t>
                      </a:r>
                      <a:endParaRPr sz="1800" b="0" dirty="0">
                        <a:solidFill>
                          <a:srgbClr val="000000"/>
                        </a:solidFill>
                        <a:latin typeface="MaRS Marcin" pitchFamily="34" charset="0"/>
                        <a:ea typeface="Helvetica Neue"/>
                        <a:cs typeface="Helvetica Neue"/>
                        <a:sym typeface="Helvetica Neue"/>
                      </a:endParaRPr>
                    </a:p>
                  </a:txBody>
                  <a:tcPr marL="121925" marR="121925" marT="60950" marB="60950">
                    <a:solidFill>
                      <a:srgbClr val="EFEFEF"/>
                    </a:solidFill>
                  </a:tcPr>
                </a:tc>
                <a:extLst>
                  <a:ext uri="{0D108BD9-81ED-4DB2-BD59-A6C34878D82A}">
                    <a16:rowId xmlns="" xmlns:a16="http://schemas.microsoft.com/office/drawing/2014/main" val="10004"/>
                  </a:ext>
                </a:extLst>
              </a:tr>
            </a:tbl>
          </a:graphicData>
        </a:graphic>
      </p:graphicFrame>
      <p:pic>
        <p:nvPicPr>
          <p:cNvPr id="352" name="Google Shape;352;p23"/>
          <p:cNvPicPr preferRelativeResize="0"/>
          <p:nvPr/>
        </p:nvPicPr>
        <p:blipFill rotWithShape="1">
          <a:blip r:embed="rId11">
            <a:alphaModFix/>
          </a:blip>
          <a:srcRect/>
          <a:stretch/>
        </p:blipFill>
        <p:spPr>
          <a:xfrm>
            <a:off x="3654381" y="2182157"/>
            <a:ext cx="1661913" cy="842036"/>
          </a:xfrm>
          <a:prstGeom prst="rect">
            <a:avLst/>
          </a:prstGeom>
          <a:noFill/>
          <a:ln>
            <a:noFill/>
          </a:ln>
        </p:spPr>
      </p:pic>
      <p:pic>
        <p:nvPicPr>
          <p:cNvPr id="353" name="Google Shape;353;p23"/>
          <p:cNvPicPr preferRelativeResize="0"/>
          <p:nvPr/>
        </p:nvPicPr>
        <p:blipFill rotWithShape="1">
          <a:blip r:embed="rId12">
            <a:alphaModFix/>
          </a:blip>
          <a:srcRect/>
          <a:stretch/>
        </p:blipFill>
        <p:spPr>
          <a:xfrm>
            <a:off x="9111275" y="2288258"/>
            <a:ext cx="2761861" cy="552372"/>
          </a:xfrm>
          <a:prstGeom prst="rect">
            <a:avLst/>
          </a:prstGeom>
          <a:noFill/>
          <a:ln>
            <a:noFill/>
          </a:ln>
        </p:spPr>
      </p:pic>
      <p:sp>
        <p:nvSpPr>
          <p:cNvPr id="354" name="Google Shape;354;p23"/>
          <p:cNvSpPr txBox="1"/>
          <p:nvPr/>
        </p:nvSpPr>
        <p:spPr>
          <a:xfrm>
            <a:off x="825909" y="1460091"/>
            <a:ext cx="10089251" cy="40006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dirty="0">
                <a:solidFill>
                  <a:schemeClr val="tx1"/>
                </a:solidFill>
                <a:latin typeface="MaRS Marcin" pitchFamily="34" charset="0"/>
                <a:ea typeface="Helvetica Neue"/>
                <a:cs typeface="Helvetica Neue"/>
                <a:sym typeface="Helvetica Neue"/>
              </a:rPr>
              <a:t>In addition to the list we </a:t>
            </a:r>
            <a:r>
              <a:rPr lang="en-US" sz="2000" dirty="0" err="1">
                <a:solidFill>
                  <a:schemeClr val="tx1"/>
                </a:solidFill>
                <a:latin typeface="MaRS Marcin" pitchFamily="34" charset="0"/>
                <a:ea typeface="Helvetica Neue"/>
                <a:cs typeface="Helvetica Neue"/>
                <a:sym typeface="Helvetica Neue"/>
              </a:rPr>
              <a:t>curated</a:t>
            </a:r>
            <a:r>
              <a:rPr lang="en-US" sz="2000" dirty="0">
                <a:solidFill>
                  <a:schemeClr val="tx1"/>
                </a:solidFill>
                <a:latin typeface="MaRS Marcin" pitchFamily="34" charset="0"/>
                <a:ea typeface="Helvetica Neue"/>
                <a:cs typeface="Helvetica Neue"/>
                <a:sym typeface="Helvetica Neue"/>
              </a:rPr>
              <a:t>, the following directories are all good sources. </a:t>
            </a:r>
            <a:endParaRPr sz="2000" dirty="0">
              <a:solidFill>
                <a:schemeClr val="tx1"/>
              </a:solidFill>
              <a:latin typeface="MaRS Marcin"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4"/>
          <p:cNvSpPr txBox="1">
            <a:spLocks noGrp="1"/>
          </p:cNvSpPr>
          <p:nvPr>
            <p:ph type="title"/>
          </p:nvPr>
        </p:nvSpPr>
        <p:spPr>
          <a:xfrm>
            <a:off x="521676" y="870155"/>
            <a:ext cx="11144297" cy="113700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F65"/>
              </a:buClr>
              <a:buSzPts val="4400"/>
              <a:buFont typeface="Helvetica Neue"/>
              <a:buNone/>
            </a:pPr>
            <a:r>
              <a:rPr lang="en-US" b="1" dirty="0">
                <a:solidFill>
                  <a:srgbClr val="003DA3"/>
                </a:solidFill>
                <a:latin typeface="MaRS Marcin" pitchFamily="34" charset="0"/>
              </a:rPr>
              <a:t>How to Purchase from SEs?</a:t>
            </a:r>
            <a:endParaRPr b="1" dirty="0">
              <a:solidFill>
                <a:srgbClr val="003DA3"/>
              </a:solidFill>
              <a:latin typeface="MaRS Marcin" pitchFamily="34" charset="0"/>
            </a:endParaRPr>
          </a:p>
        </p:txBody>
      </p:sp>
      <p:grpSp>
        <p:nvGrpSpPr>
          <p:cNvPr id="14" name="Group 13"/>
          <p:cNvGrpSpPr/>
          <p:nvPr/>
        </p:nvGrpSpPr>
        <p:grpSpPr>
          <a:xfrm>
            <a:off x="988697" y="3019956"/>
            <a:ext cx="2734682" cy="1640809"/>
            <a:chOff x="988697" y="3019956"/>
            <a:chExt cx="2734682" cy="1640809"/>
          </a:xfrm>
        </p:grpSpPr>
        <p:sp>
          <p:nvSpPr>
            <p:cNvPr id="362" name="Google Shape;362;p24"/>
            <p:cNvSpPr/>
            <p:nvPr/>
          </p:nvSpPr>
          <p:spPr>
            <a:xfrm>
              <a:off x="988697" y="3019956"/>
              <a:ext cx="2734682" cy="1640809"/>
            </a:xfrm>
            <a:prstGeom prst="roundRect">
              <a:avLst>
                <a:gd name="adj" fmla="val 10000"/>
              </a:avLst>
            </a:prstGeom>
            <a:noFill/>
            <a:ln w="38100" cap="flat" cmpd="sng">
              <a:solidFill>
                <a:srgbClr val="008BB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9525">
                  <a:solidFill>
                    <a:srgbClr val="003DA3"/>
                  </a:solidFill>
                </a:ln>
              </a:endParaRPr>
            </a:p>
          </p:txBody>
        </p:sp>
        <p:sp>
          <p:nvSpPr>
            <p:cNvPr id="363" name="Google Shape;363;p24"/>
            <p:cNvSpPr txBox="1"/>
            <p:nvPr/>
          </p:nvSpPr>
          <p:spPr>
            <a:xfrm>
              <a:off x="1036755" y="3068014"/>
              <a:ext cx="2638566" cy="154469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Helvetica Neue"/>
                <a:buNone/>
              </a:pPr>
              <a:r>
                <a:rPr lang="en-US" sz="1800" b="1" dirty="0">
                  <a:solidFill>
                    <a:schemeClr val="dk1"/>
                  </a:solidFill>
                  <a:latin typeface="MaRS Marcin" pitchFamily="34" charset="0"/>
                  <a:ea typeface="Helvetica Neue"/>
                  <a:cs typeface="Helvetica Neue"/>
                  <a:sym typeface="Helvetica Neue"/>
                </a:rPr>
                <a:t>Under 5k</a:t>
              </a:r>
              <a:endParaRPr dirty="0">
                <a:latin typeface="MaRS Marcin" pitchFamily="34" charset="0"/>
              </a:endParaRPr>
            </a:p>
            <a:p>
              <a:pPr marL="0" marR="0" lvl="0" indent="0" algn="ctr" rtl="0">
                <a:lnSpc>
                  <a:spcPct val="90000"/>
                </a:lnSpc>
                <a:spcBef>
                  <a:spcPts val="630"/>
                </a:spcBef>
                <a:spcAft>
                  <a:spcPts val="0"/>
                </a:spcAft>
                <a:buClr>
                  <a:schemeClr val="dk1"/>
                </a:buClr>
                <a:buSzPts val="1800"/>
                <a:buFont typeface="Helvetica Neue"/>
                <a:buNone/>
              </a:pPr>
              <a:r>
                <a:rPr lang="en-US" sz="1800" u="none" dirty="0">
                  <a:solidFill>
                    <a:schemeClr val="dk1"/>
                  </a:solidFill>
                  <a:latin typeface="MaRS Marcin" pitchFamily="34" charset="0"/>
                  <a:ea typeface="Helvetica Neue"/>
                  <a:cs typeface="Helvetica Neue"/>
                  <a:sym typeface="Helvetica Neue"/>
                </a:rPr>
                <a:t>Purchase directly from a social enterprise using your p-card</a:t>
              </a:r>
              <a:endParaRPr sz="1800" b="1" u="none" dirty="0">
                <a:solidFill>
                  <a:schemeClr val="dk1"/>
                </a:solidFill>
                <a:latin typeface="MaRS Marcin" pitchFamily="34" charset="0"/>
                <a:ea typeface="Helvetica Neue"/>
                <a:cs typeface="Helvetica Neue"/>
                <a:sym typeface="Helvetica Neue"/>
              </a:endParaRPr>
            </a:p>
          </p:txBody>
        </p:sp>
      </p:grpSp>
      <p:sp>
        <p:nvSpPr>
          <p:cNvPr id="364" name="Google Shape;364;p24"/>
          <p:cNvSpPr/>
          <p:nvPr/>
        </p:nvSpPr>
        <p:spPr>
          <a:xfrm>
            <a:off x="3996847" y="3501260"/>
            <a:ext cx="579752" cy="678201"/>
          </a:xfrm>
          <a:prstGeom prst="rightArrow">
            <a:avLst>
              <a:gd name="adj1" fmla="val 60000"/>
              <a:gd name="adj2" fmla="val 50000"/>
            </a:avLst>
          </a:prstGeom>
          <a:solidFill>
            <a:srgbClr val="003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4"/>
          <p:cNvSpPr txBox="1"/>
          <p:nvPr/>
        </p:nvSpPr>
        <p:spPr>
          <a:xfrm>
            <a:off x="3996847" y="3636900"/>
            <a:ext cx="405826" cy="406921"/>
          </a:xfrm>
          <a:prstGeom prst="rect">
            <a:avLst/>
          </a:prstGeom>
          <a:solidFill>
            <a:srgbClr val="003DA3"/>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rgbClr val="002F65"/>
              </a:solidFill>
              <a:latin typeface="Calibri"/>
              <a:ea typeface="Calibri"/>
              <a:cs typeface="Calibri"/>
              <a:sym typeface="Calibri"/>
            </a:endParaRPr>
          </a:p>
        </p:txBody>
      </p:sp>
      <p:sp>
        <p:nvSpPr>
          <p:cNvPr id="366" name="Google Shape;366;p24"/>
          <p:cNvSpPr/>
          <p:nvPr/>
        </p:nvSpPr>
        <p:spPr>
          <a:xfrm>
            <a:off x="4817252" y="3019956"/>
            <a:ext cx="2734682" cy="1640809"/>
          </a:xfrm>
          <a:prstGeom prst="roundRect">
            <a:avLst>
              <a:gd name="adj" fmla="val 10000"/>
            </a:avLst>
          </a:prstGeom>
          <a:noFill/>
          <a:ln w="38100" cap="flat" cmpd="sng">
            <a:solidFill>
              <a:srgbClr val="008BB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4"/>
          <p:cNvSpPr txBox="1"/>
          <p:nvPr/>
        </p:nvSpPr>
        <p:spPr>
          <a:xfrm>
            <a:off x="4865310" y="3068014"/>
            <a:ext cx="2638566" cy="154469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Helvetica Neue"/>
              <a:buNone/>
            </a:pPr>
            <a:r>
              <a:rPr lang="en-US" sz="1800" b="1" dirty="0">
                <a:solidFill>
                  <a:schemeClr val="dk1"/>
                </a:solidFill>
                <a:latin typeface="MaRS Marcin" pitchFamily="34" charset="0"/>
                <a:ea typeface="Helvetica Neue"/>
                <a:cs typeface="Helvetica Neue"/>
                <a:sym typeface="Helvetica Neue"/>
              </a:rPr>
              <a:t>Above 5k but under 25k</a:t>
            </a:r>
            <a:endParaRPr lang="en-CA" dirty="0">
              <a:latin typeface="MaRS Marcin" pitchFamily="34" charset="0"/>
            </a:endParaRPr>
          </a:p>
          <a:p>
            <a:pPr marL="0" marR="0" lvl="0" indent="0" algn="ctr" rtl="0">
              <a:lnSpc>
                <a:spcPct val="90000"/>
              </a:lnSpc>
              <a:spcBef>
                <a:spcPts val="630"/>
              </a:spcBef>
              <a:spcAft>
                <a:spcPts val="0"/>
              </a:spcAft>
              <a:buClr>
                <a:schemeClr val="dk1"/>
              </a:buClr>
              <a:buSzPts val="1800"/>
              <a:buFont typeface="Helvetica Neue"/>
              <a:buNone/>
            </a:pPr>
            <a:r>
              <a:rPr lang="en-CA" sz="1800" dirty="0">
                <a:solidFill>
                  <a:schemeClr val="dk1"/>
                </a:solidFill>
                <a:latin typeface="MaRS Marcin" pitchFamily="34" charset="0"/>
                <a:ea typeface="Helvetica Neue"/>
                <a:cs typeface="Helvetica Neue"/>
                <a:sym typeface="Helvetica Neue"/>
              </a:rPr>
              <a:t>Include one quote out of two from a social enterprise in a purchase order</a:t>
            </a:r>
            <a:endParaRPr lang="en-CA" sz="1800" b="1" dirty="0">
              <a:solidFill>
                <a:schemeClr val="dk1"/>
              </a:solidFill>
              <a:latin typeface="MaRS Marcin" pitchFamily="34" charset="0"/>
              <a:ea typeface="Helvetica Neue"/>
              <a:cs typeface="Helvetica Neue"/>
              <a:sym typeface="Helvetica Neue"/>
            </a:endParaRPr>
          </a:p>
        </p:txBody>
      </p:sp>
      <p:sp>
        <p:nvSpPr>
          <p:cNvPr id="368" name="Google Shape;368;p24"/>
          <p:cNvSpPr/>
          <p:nvPr/>
        </p:nvSpPr>
        <p:spPr>
          <a:xfrm>
            <a:off x="7825402" y="3501260"/>
            <a:ext cx="579752" cy="678201"/>
          </a:xfrm>
          <a:prstGeom prst="rightArrow">
            <a:avLst>
              <a:gd name="adj1" fmla="val 60000"/>
              <a:gd name="adj2" fmla="val 50000"/>
            </a:avLst>
          </a:prstGeom>
          <a:solidFill>
            <a:srgbClr val="003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4"/>
          <p:cNvSpPr txBox="1"/>
          <p:nvPr/>
        </p:nvSpPr>
        <p:spPr>
          <a:xfrm>
            <a:off x="7825402" y="3636900"/>
            <a:ext cx="405826" cy="406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rgbClr val="002F65"/>
              </a:solidFill>
              <a:latin typeface="Calibri"/>
              <a:ea typeface="Calibri"/>
              <a:cs typeface="Calibri"/>
              <a:sym typeface="Calibri"/>
            </a:endParaRPr>
          </a:p>
        </p:txBody>
      </p:sp>
      <p:sp>
        <p:nvSpPr>
          <p:cNvPr id="370" name="Google Shape;370;p24"/>
          <p:cNvSpPr/>
          <p:nvPr/>
        </p:nvSpPr>
        <p:spPr>
          <a:xfrm>
            <a:off x="8645807" y="3019956"/>
            <a:ext cx="2734682" cy="1640809"/>
          </a:xfrm>
          <a:prstGeom prst="roundRect">
            <a:avLst>
              <a:gd name="adj" fmla="val 10000"/>
            </a:avLst>
          </a:prstGeom>
          <a:noFill/>
          <a:ln w="38100" cap="flat" cmpd="sng">
            <a:solidFill>
              <a:srgbClr val="008BB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txBox="1"/>
          <p:nvPr/>
        </p:nvSpPr>
        <p:spPr>
          <a:xfrm>
            <a:off x="8693865" y="3068014"/>
            <a:ext cx="2638566" cy="154469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Helvetica Neue"/>
              <a:buNone/>
            </a:pPr>
            <a:r>
              <a:rPr lang="en-US" sz="1800" b="1" dirty="0">
                <a:solidFill>
                  <a:schemeClr val="dk1"/>
                </a:solidFill>
                <a:latin typeface="MaRS Marcin" pitchFamily="34" charset="0"/>
                <a:ea typeface="Helvetica Neue"/>
                <a:cs typeface="Helvetica Neue"/>
                <a:sym typeface="Helvetica Neue"/>
              </a:rPr>
              <a:t>Above 25k but under 100k</a:t>
            </a:r>
            <a:endParaRPr dirty="0">
              <a:latin typeface="MaRS Marcin" pitchFamily="34" charset="0"/>
            </a:endParaRPr>
          </a:p>
          <a:p>
            <a:pPr marL="0" marR="0" lvl="0" indent="0" algn="ctr" rtl="0">
              <a:lnSpc>
                <a:spcPct val="90000"/>
              </a:lnSpc>
              <a:spcBef>
                <a:spcPts val="630"/>
              </a:spcBef>
              <a:spcAft>
                <a:spcPts val="0"/>
              </a:spcAft>
              <a:buClr>
                <a:schemeClr val="dk1"/>
              </a:buClr>
              <a:buSzPts val="1800"/>
              <a:buFont typeface="Helvetica Neue"/>
              <a:buNone/>
            </a:pPr>
            <a:r>
              <a:rPr lang="en-US" sz="1800" dirty="0">
                <a:solidFill>
                  <a:schemeClr val="dk1"/>
                </a:solidFill>
                <a:latin typeface="MaRS Marcin" pitchFamily="34" charset="0"/>
                <a:ea typeface="Helvetica Neue"/>
                <a:cs typeface="Helvetica Neue"/>
                <a:sym typeface="Helvetica Neue"/>
              </a:rPr>
              <a:t>Include one quote out of three from a social enterprise in a purchase order</a:t>
            </a:r>
            <a:endParaRPr sz="1800" b="1" dirty="0">
              <a:solidFill>
                <a:schemeClr val="dk1"/>
              </a:solidFill>
              <a:latin typeface="MaRS Marcin" pitchFamily="34" charset="0"/>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5d0b8dd64a_1_18"/>
          <p:cNvSpPr txBox="1">
            <a:spLocks noGrp="1"/>
          </p:cNvSpPr>
          <p:nvPr>
            <p:ph type="title" idx="4294967295"/>
          </p:nvPr>
        </p:nvSpPr>
        <p:spPr>
          <a:xfrm>
            <a:off x="4491652" y="2619375"/>
            <a:ext cx="4824412"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F65"/>
              </a:buClr>
              <a:buSzPts val="4400"/>
              <a:buFont typeface="Helvetica Neue"/>
              <a:buNone/>
            </a:pPr>
            <a:r>
              <a:rPr lang="en-US" sz="6000" b="1" dirty="0">
                <a:solidFill>
                  <a:schemeClr val="bg1"/>
                </a:solidFill>
                <a:latin typeface="MaRS Marcin" pitchFamily="34" charset="0"/>
              </a:rPr>
              <a:t>Questions?</a:t>
            </a:r>
            <a:endParaRPr sz="6000" b="1" dirty="0">
              <a:solidFill>
                <a:schemeClr val="bg1"/>
              </a:solidFill>
              <a:latin typeface="MaRS Marcin" pitchFamily="34" charset="0"/>
            </a:endParaRPr>
          </a:p>
        </p:txBody>
      </p:sp>
      <p:pic>
        <p:nvPicPr>
          <p:cNvPr id="3" name="Picture 2" descr="circle-dots.png"/>
          <p:cNvPicPr>
            <a:picLocks noChangeAspect="1"/>
          </p:cNvPicPr>
          <p:nvPr/>
        </p:nvPicPr>
        <p:blipFill>
          <a:blip r:embed="rId3"/>
          <a:srcRect b="15596"/>
          <a:stretch>
            <a:fillRect/>
          </a:stretch>
        </p:blipFill>
        <p:spPr>
          <a:xfrm rot="5400000">
            <a:off x="-1858299" y="1972677"/>
            <a:ext cx="6430299" cy="271370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7"/>
          <p:cNvSpPr txBox="1">
            <a:spLocks noGrp="1"/>
          </p:cNvSpPr>
          <p:nvPr>
            <p:ph type="title"/>
          </p:nvPr>
        </p:nvSpPr>
        <p:spPr>
          <a:xfrm>
            <a:off x="543232" y="2551471"/>
            <a:ext cx="36748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F65"/>
              </a:buClr>
              <a:buSzPts val="4400"/>
              <a:buFont typeface="Helvetica Neue"/>
              <a:buNone/>
            </a:pPr>
            <a:r>
              <a:rPr lang="en-US" b="1" dirty="0">
                <a:solidFill>
                  <a:srgbClr val="003DA3"/>
                </a:solidFill>
                <a:latin typeface="MaRS Marcin" pitchFamily="34" charset="0"/>
              </a:rPr>
              <a:t>Feedback on Seminar</a:t>
            </a:r>
            <a:endParaRPr b="1" dirty="0">
              <a:solidFill>
                <a:srgbClr val="003DA3"/>
              </a:solidFill>
              <a:latin typeface="MaRS Marcin" pitchFamily="34" charset="0"/>
            </a:endParaRPr>
          </a:p>
        </p:txBody>
      </p:sp>
      <p:sp>
        <p:nvSpPr>
          <p:cNvPr id="384" name="Google Shape;384;p27"/>
          <p:cNvSpPr txBox="1"/>
          <p:nvPr/>
        </p:nvSpPr>
        <p:spPr>
          <a:xfrm>
            <a:off x="5058697" y="1179871"/>
            <a:ext cx="6651522" cy="4308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1200"/>
              </a:spcAft>
              <a:buNone/>
            </a:pPr>
            <a:r>
              <a:rPr lang="en-US" sz="2400" dirty="0">
                <a:solidFill>
                  <a:schemeClr val="bg1"/>
                </a:solidFill>
                <a:latin typeface="MaRS Marcin" pitchFamily="34" charset="0"/>
                <a:ea typeface="Helvetica Neue"/>
                <a:cs typeface="Helvetica Neue"/>
                <a:sym typeface="Helvetica Neue"/>
              </a:rPr>
              <a:t>How likely are you to recommend this seminar to a colleague?</a:t>
            </a:r>
            <a:endParaRPr sz="2400" dirty="0">
              <a:solidFill>
                <a:schemeClr val="bg1"/>
              </a:solidFill>
              <a:latin typeface="MaRS Marcin" pitchFamily="34" charset="0"/>
              <a:ea typeface="Helvetica Neue"/>
              <a:cs typeface="Helvetica Neue"/>
              <a:sym typeface="Helvetica Neue"/>
            </a:endParaRPr>
          </a:p>
          <a:p>
            <a:pPr marL="0" marR="0" lvl="0" indent="0" algn="l" rtl="0">
              <a:spcBef>
                <a:spcPts val="0"/>
              </a:spcBef>
              <a:spcAft>
                <a:spcPts val="0"/>
              </a:spcAft>
              <a:buNone/>
            </a:pPr>
            <a:r>
              <a:rPr lang="en-US" sz="2400" dirty="0">
                <a:solidFill>
                  <a:schemeClr val="bg1"/>
                </a:solidFill>
                <a:latin typeface="MaRS Marcin" pitchFamily="34" charset="0"/>
                <a:ea typeface="Helvetica Neue"/>
                <a:cs typeface="Helvetica Neue"/>
                <a:sym typeface="Helvetica Neue"/>
              </a:rPr>
              <a:t>Very unlikely </a:t>
            </a:r>
            <a:r>
              <a:rPr lang="en-US" sz="2400" dirty="0" smtClean="0">
                <a:solidFill>
                  <a:schemeClr val="bg1"/>
                </a:solidFill>
                <a:latin typeface="MaRS Marcin" pitchFamily="34" charset="0"/>
                <a:ea typeface="Helvetica Neue"/>
                <a:cs typeface="Helvetica Neue"/>
                <a:sym typeface="Helvetica Neue"/>
              </a:rPr>
              <a:t>   0,1,2,3,4,5,6,7,8,9,10     Very </a:t>
            </a:r>
            <a:r>
              <a:rPr lang="en-US" sz="2400" dirty="0">
                <a:solidFill>
                  <a:schemeClr val="bg1"/>
                </a:solidFill>
                <a:latin typeface="MaRS Marcin" pitchFamily="34" charset="0"/>
                <a:ea typeface="Helvetica Neue"/>
                <a:cs typeface="Helvetica Neue"/>
                <a:sym typeface="Helvetica Neue"/>
              </a:rPr>
              <a:t>Likely </a:t>
            </a:r>
            <a:endParaRPr sz="2400" dirty="0">
              <a:solidFill>
                <a:schemeClr val="bg1"/>
              </a:solidFill>
              <a:latin typeface="MaRS Marcin" pitchFamily="34" charset="0"/>
            </a:endParaRPr>
          </a:p>
          <a:p>
            <a:pPr marL="0" marR="0" lvl="0" indent="0" algn="l" rtl="0">
              <a:spcBef>
                <a:spcPts val="0"/>
              </a:spcBef>
              <a:spcAft>
                <a:spcPts val="0"/>
              </a:spcAft>
              <a:buNone/>
            </a:pPr>
            <a:endParaRPr sz="2400" dirty="0">
              <a:solidFill>
                <a:schemeClr val="bg1"/>
              </a:solidFill>
              <a:latin typeface="MaRS Marcin" pitchFamily="34" charset="0"/>
              <a:ea typeface="Helvetica Neue"/>
              <a:cs typeface="Helvetica Neue"/>
              <a:sym typeface="Helvetica Neue"/>
            </a:endParaRPr>
          </a:p>
          <a:p>
            <a:pPr marL="0" marR="0" lvl="0" indent="0" algn="l" rtl="0">
              <a:spcBef>
                <a:spcPts val="0"/>
              </a:spcBef>
              <a:spcAft>
                <a:spcPts val="0"/>
              </a:spcAft>
              <a:buNone/>
            </a:pPr>
            <a:r>
              <a:rPr lang="en-US" sz="2400" dirty="0">
                <a:solidFill>
                  <a:schemeClr val="bg1"/>
                </a:solidFill>
                <a:latin typeface="MaRS Marcin" pitchFamily="34" charset="0"/>
                <a:ea typeface="Helvetica Neue"/>
                <a:cs typeface="Helvetica Neue"/>
                <a:sym typeface="Helvetica Neue"/>
              </a:rPr>
              <a:t>If you could change something about this seminar what would it be?</a:t>
            </a:r>
            <a:endParaRPr sz="2400" dirty="0">
              <a:solidFill>
                <a:schemeClr val="bg1"/>
              </a:solidFill>
              <a:latin typeface="MaRS Marcin" pitchFamily="34" charset="0"/>
            </a:endParaRPr>
          </a:p>
          <a:p>
            <a:pPr marL="0" marR="0" lvl="0" indent="0" algn="l" rtl="0">
              <a:spcBef>
                <a:spcPts val="0"/>
              </a:spcBef>
              <a:spcAft>
                <a:spcPts val="0"/>
              </a:spcAft>
              <a:buNone/>
            </a:pPr>
            <a:endParaRPr sz="2400" dirty="0">
              <a:solidFill>
                <a:schemeClr val="bg1"/>
              </a:solidFill>
              <a:latin typeface="MaRS Marcin" pitchFamily="34" charset="0"/>
              <a:ea typeface="Helvetica Neue"/>
              <a:cs typeface="Helvetica Neue"/>
              <a:sym typeface="Helvetica Neue"/>
            </a:endParaRPr>
          </a:p>
          <a:p>
            <a:pPr marL="0" marR="0" lvl="0" indent="0" algn="l" rtl="0">
              <a:spcBef>
                <a:spcPts val="0"/>
              </a:spcBef>
              <a:spcAft>
                <a:spcPts val="0"/>
              </a:spcAft>
              <a:buNone/>
            </a:pPr>
            <a:r>
              <a:rPr lang="en-US" sz="2400" dirty="0">
                <a:solidFill>
                  <a:schemeClr val="bg1"/>
                </a:solidFill>
                <a:latin typeface="MaRS Marcin" pitchFamily="34" charset="0"/>
                <a:ea typeface="Helvetica Neue"/>
                <a:cs typeface="Helvetica Neue"/>
                <a:sym typeface="Helvetica Neue"/>
              </a:rPr>
              <a:t>Describe the highlights of the seminar.</a:t>
            </a:r>
            <a:endParaRPr sz="2400" dirty="0">
              <a:solidFill>
                <a:schemeClr val="bg1"/>
              </a:solidFill>
              <a:latin typeface="MaRS Marcin" pitchFamily="34" charset="0"/>
            </a:endParaRPr>
          </a:p>
          <a:p>
            <a:pPr marL="0" marR="0" lvl="0" indent="0" algn="l" rtl="0">
              <a:spcBef>
                <a:spcPts val="0"/>
              </a:spcBef>
              <a:spcAft>
                <a:spcPts val="0"/>
              </a:spcAft>
              <a:buNone/>
            </a:pPr>
            <a:endParaRPr sz="2400" dirty="0">
              <a:solidFill>
                <a:schemeClr val="bg1"/>
              </a:solidFill>
              <a:latin typeface="MaRS Marcin" pitchFamily="34" charset="0"/>
              <a:ea typeface="Helvetica Neue"/>
              <a:cs typeface="Helvetica Neue"/>
              <a:sym typeface="Helvetica Neue"/>
            </a:endParaRPr>
          </a:p>
          <a:p>
            <a:pPr marL="0" marR="0" lvl="0" indent="0" algn="l" rtl="0">
              <a:spcBef>
                <a:spcPts val="0"/>
              </a:spcBef>
              <a:spcAft>
                <a:spcPts val="0"/>
              </a:spcAft>
              <a:buNone/>
            </a:pPr>
            <a:r>
              <a:rPr lang="en-US" sz="2400" dirty="0">
                <a:solidFill>
                  <a:schemeClr val="bg1"/>
                </a:solidFill>
                <a:latin typeface="MaRS Marcin" pitchFamily="34" charset="0"/>
                <a:ea typeface="Helvetica Neue"/>
                <a:cs typeface="Helvetica Neue"/>
                <a:sym typeface="Helvetica Neue"/>
              </a:rPr>
              <a:t>Would you be willing to allow us to add your highlight comments to the seminar website?</a:t>
            </a:r>
            <a:endParaRPr sz="2400" dirty="0">
              <a:solidFill>
                <a:schemeClr val="bg1"/>
              </a:solidFill>
              <a:latin typeface="MaRS Marcin"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uds.png"/>
          <p:cNvPicPr>
            <a:picLocks noChangeAspect="1"/>
          </p:cNvPicPr>
          <p:nvPr/>
        </p:nvPicPr>
        <p:blipFill rotWithShape="1">
          <a:blip r:embed="rId2">
            <a:extLst>
              <a:ext uri="{28A0092B-C50C-407E-A947-70E740481C1C}">
                <a14:useLocalDpi xmlns:a14="http://schemas.microsoft.com/office/drawing/2010/main" xmlns="" val="0"/>
              </a:ext>
            </a:extLst>
          </a:blip>
          <a:srcRect l="4464" t="6741" r="10042" b="10028"/>
          <a:stretch/>
        </p:blipFill>
        <p:spPr>
          <a:xfrm>
            <a:off x="0" y="0"/>
            <a:ext cx="12192000" cy="6858000"/>
          </a:xfrm>
          <a:prstGeom prst="rect">
            <a:avLst/>
          </a:prstGeom>
        </p:spPr>
      </p:pic>
      <p:pic>
        <p:nvPicPr>
          <p:cNvPr id="4" name="Picture 3" descr="MaRS_Emblem_RGB.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71664" y="339502"/>
            <a:ext cx="6048672" cy="604867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646471" y="2462981"/>
            <a:ext cx="355681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F65"/>
              </a:buClr>
              <a:buSzPts val="4400"/>
              <a:buFont typeface="Helvetica Neue"/>
              <a:buNone/>
            </a:pPr>
            <a:r>
              <a:rPr lang="en-US" b="1" dirty="0">
                <a:solidFill>
                  <a:srgbClr val="003DA3"/>
                </a:solidFill>
                <a:latin typeface="MaRS Marcin" pitchFamily="34" charset="0"/>
              </a:rPr>
              <a:t>Session Overview</a:t>
            </a:r>
            <a:endParaRPr b="1" dirty="0">
              <a:solidFill>
                <a:srgbClr val="003DA3"/>
              </a:solidFill>
              <a:latin typeface="MaRS Marcin" pitchFamily="34" charset="0"/>
            </a:endParaRPr>
          </a:p>
        </p:txBody>
      </p:sp>
      <p:sp>
        <p:nvSpPr>
          <p:cNvPr id="100" name="Google Shape;100;p2"/>
          <p:cNvSpPr txBox="1">
            <a:spLocks noGrp="1"/>
          </p:cNvSpPr>
          <p:nvPr>
            <p:ph type="body" idx="4294967295"/>
          </p:nvPr>
        </p:nvSpPr>
        <p:spPr>
          <a:xfrm>
            <a:off x="5319713" y="781050"/>
            <a:ext cx="6872287" cy="5383213"/>
          </a:xfrm>
          <a:prstGeom prst="rect">
            <a:avLst/>
          </a:prstGeom>
          <a:noFill/>
          <a:ln>
            <a:noFill/>
          </a:ln>
        </p:spPr>
        <p:txBody>
          <a:bodyPr spcFirstLastPara="1" wrap="square" lIns="91425" tIns="45700" rIns="91425" bIns="45700" anchor="t" anchorCtr="0">
            <a:normAutofit fontScale="92500"/>
          </a:bodyPr>
          <a:lstStyle/>
          <a:p>
            <a:pPr marL="514350" lvl="0" indent="-514350" algn="l" rtl="0">
              <a:lnSpc>
                <a:spcPct val="100000"/>
              </a:lnSpc>
              <a:spcBef>
                <a:spcPts val="300"/>
              </a:spcBef>
              <a:spcAft>
                <a:spcPts val="300"/>
              </a:spcAft>
              <a:buClr>
                <a:schemeClr val="bg1"/>
              </a:buClr>
              <a:buSzPct val="100000"/>
              <a:buFont typeface="+mj-lt"/>
              <a:buAutoNum type="arabicParenR"/>
            </a:pPr>
            <a:r>
              <a:rPr lang="en-US" sz="2000" dirty="0">
                <a:solidFill>
                  <a:schemeClr val="bg1"/>
                </a:solidFill>
                <a:latin typeface="MaRS Marcin" pitchFamily="34" charset="0"/>
              </a:rPr>
              <a:t>Current state of procurement </a:t>
            </a:r>
            <a:endParaRPr sz="2000" dirty="0">
              <a:solidFill>
                <a:schemeClr val="bg1"/>
              </a:solidFill>
              <a:latin typeface="MaRS Marcin" pitchFamily="34" charset="0"/>
            </a:endParaRPr>
          </a:p>
          <a:p>
            <a:pPr marL="514350" lvl="0" indent="-514350" algn="l" rtl="0">
              <a:lnSpc>
                <a:spcPct val="100000"/>
              </a:lnSpc>
              <a:spcBef>
                <a:spcPts val="300"/>
              </a:spcBef>
              <a:spcAft>
                <a:spcPts val="300"/>
              </a:spcAft>
              <a:buClr>
                <a:schemeClr val="bg1"/>
              </a:buClr>
              <a:buSzPct val="100000"/>
              <a:buFont typeface="+mj-lt"/>
              <a:buAutoNum type="arabicParenR"/>
            </a:pPr>
            <a:r>
              <a:rPr lang="en-US" sz="2000" dirty="0">
                <a:solidFill>
                  <a:schemeClr val="bg1"/>
                </a:solidFill>
                <a:latin typeface="MaRS Marcin" pitchFamily="34" charset="0"/>
              </a:rPr>
              <a:t>What are social enterprises and why are they important?</a:t>
            </a:r>
            <a:endParaRPr sz="2000" dirty="0">
              <a:solidFill>
                <a:schemeClr val="bg1"/>
              </a:solidFill>
              <a:latin typeface="MaRS Marcin" pitchFamily="34" charset="0"/>
            </a:endParaRPr>
          </a:p>
          <a:p>
            <a:pPr marL="514350" lvl="0" indent="-514350" algn="l" rtl="0">
              <a:lnSpc>
                <a:spcPct val="100000"/>
              </a:lnSpc>
              <a:spcBef>
                <a:spcPts val="300"/>
              </a:spcBef>
              <a:spcAft>
                <a:spcPts val="300"/>
              </a:spcAft>
              <a:buClr>
                <a:schemeClr val="bg1"/>
              </a:buClr>
              <a:buSzPct val="100000"/>
              <a:buFont typeface="+mj-lt"/>
              <a:buAutoNum type="arabicParenR"/>
            </a:pPr>
            <a:r>
              <a:rPr lang="en-US" sz="2000" dirty="0">
                <a:solidFill>
                  <a:schemeClr val="bg1"/>
                </a:solidFill>
                <a:latin typeface="MaRS Marcin" pitchFamily="34" charset="0"/>
              </a:rPr>
              <a:t>How can you purchase from social enterprises?</a:t>
            </a:r>
            <a:endParaRPr sz="2000" dirty="0">
              <a:solidFill>
                <a:schemeClr val="bg1"/>
              </a:solidFill>
              <a:latin typeface="MaRS Marcin" pitchFamily="34" charset="0"/>
            </a:endParaRPr>
          </a:p>
          <a:p>
            <a:pPr marL="514350" lvl="0" indent="-514350" algn="l" rtl="0">
              <a:lnSpc>
                <a:spcPct val="100000"/>
              </a:lnSpc>
              <a:spcBef>
                <a:spcPts val="300"/>
              </a:spcBef>
              <a:spcAft>
                <a:spcPts val="300"/>
              </a:spcAft>
              <a:buClr>
                <a:schemeClr val="bg1"/>
              </a:buClr>
              <a:buSzPct val="100000"/>
              <a:buFont typeface="+mj-lt"/>
              <a:buAutoNum type="arabicParenR"/>
            </a:pPr>
            <a:r>
              <a:rPr lang="en-US" sz="2000" dirty="0">
                <a:solidFill>
                  <a:schemeClr val="bg1"/>
                </a:solidFill>
                <a:latin typeface="MaRS Marcin" pitchFamily="34" charset="0"/>
              </a:rPr>
              <a:t>How will you know you made an impact?</a:t>
            </a:r>
            <a:endParaRPr sz="2000" dirty="0">
              <a:solidFill>
                <a:schemeClr val="bg1"/>
              </a:solidFill>
              <a:latin typeface="MaRS Marcin" pitchFamily="34" charset="0"/>
            </a:endParaRPr>
          </a:p>
          <a:p>
            <a:pPr marL="514350" lvl="0" indent="-514350" algn="l" rtl="0">
              <a:lnSpc>
                <a:spcPct val="100000"/>
              </a:lnSpc>
              <a:spcBef>
                <a:spcPts val="600"/>
              </a:spcBef>
              <a:spcAft>
                <a:spcPts val="600"/>
              </a:spcAft>
              <a:buClr>
                <a:schemeClr val="bg1"/>
              </a:buClr>
              <a:buSzPct val="100000"/>
              <a:buFont typeface="+mj-lt"/>
              <a:buAutoNum type="arabicParenR"/>
            </a:pPr>
            <a:r>
              <a:rPr lang="en-US" sz="2000" dirty="0">
                <a:solidFill>
                  <a:schemeClr val="bg1"/>
                </a:solidFill>
                <a:latin typeface="MaRS Marcin" pitchFamily="34" charset="0"/>
              </a:rPr>
              <a:t>Feedback: tell us what you think of the seminar?</a:t>
            </a:r>
            <a:endParaRPr sz="2000" dirty="0">
              <a:solidFill>
                <a:schemeClr val="bg1"/>
              </a:solidFill>
              <a:latin typeface="MaRS Marcin" pitchFamily="34" charset="0"/>
            </a:endParaRPr>
          </a:p>
          <a:p>
            <a:pPr marL="514350" lvl="0" indent="-389890" algn="l" rtl="0">
              <a:lnSpc>
                <a:spcPct val="70000"/>
              </a:lnSpc>
              <a:spcBef>
                <a:spcPts val="1000"/>
              </a:spcBef>
              <a:spcAft>
                <a:spcPts val="0"/>
              </a:spcAft>
              <a:buClr>
                <a:schemeClr val="dk1"/>
              </a:buClr>
              <a:buSzPts val="1960"/>
              <a:buNone/>
            </a:pPr>
            <a:endParaRPr sz="1960" dirty="0">
              <a:solidFill>
                <a:schemeClr val="bg1"/>
              </a:solidFill>
              <a:latin typeface="MaRS Marcin" pitchFamily="34" charset="0"/>
            </a:endParaRPr>
          </a:p>
          <a:p>
            <a:pPr marL="0" lvl="0" indent="0" algn="l" rtl="0">
              <a:lnSpc>
                <a:spcPct val="70000"/>
              </a:lnSpc>
              <a:spcBef>
                <a:spcPts val="0"/>
              </a:spcBef>
              <a:spcAft>
                <a:spcPts val="1200"/>
              </a:spcAft>
              <a:buClr>
                <a:schemeClr val="dk1"/>
              </a:buClr>
              <a:buSzPts val="1960"/>
              <a:buNone/>
            </a:pPr>
            <a:r>
              <a:rPr lang="en-US" sz="1960" b="1" dirty="0">
                <a:solidFill>
                  <a:schemeClr val="bg1"/>
                </a:solidFill>
                <a:latin typeface="MaRS Marcin" pitchFamily="34" charset="0"/>
              </a:rPr>
              <a:t>By the end of this session you will:</a:t>
            </a:r>
            <a:endParaRPr dirty="0">
              <a:solidFill>
                <a:schemeClr val="bg1"/>
              </a:solidFill>
              <a:latin typeface="MaRS Marcin" pitchFamily="34" charset="0"/>
            </a:endParaRPr>
          </a:p>
          <a:p>
            <a:pPr marL="228600" lvl="0" indent="-228600" algn="l" rtl="0">
              <a:lnSpc>
                <a:spcPct val="100000"/>
              </a:lnSpc>
              <a:spcBef>
                <a:spcPts val="300"/>
              </a:spcBef>
              <a:spcAft>
                <a:spcPts val="300"/>
              </a:spcAft>
              <a:buClr>
                <a:schemeClr val="bg1"/>
              </a:buClr>
              <a:buSzPct val="125000"/>
              <a:buChar char="•"/>
            </a:pPr>
            <a:r>
              <a:rPr lang="en-US" sz="2000" dirty="0">
                <a:solidFill>
                  <a:schemeClr val="bg1"/>
                </a:solidFill>
                <a:latin typeface="MaRS Marcin" pitchFamily="34" charset="0"/>
              </a:rPr>
              <a:t>Gain an understanding of social enterprises</a:t>
            </a:r>
            <a:endParaRPr sz="2000" dirty="0">
              <a:solidFill>
                <a:schemeClr val="bg1"/>
              </a:solidFill>
              <a:latin typeface="MaRS Marcin" pitchFamily="34" charset="0"/>
            </a:endParaRPr>
          </a:p>
          <a:p>
            <a:pPr marL="228600" lvl="0" indent="-228600" algn="l" rtl="0">
              <a:lnSpc>
                <a:spcPct val="100000"/>
              </a:lnSpc>
              <a:spcBef>
                <a:spcPts val="300"/>
              </a:spcBef>
              <a:spcAft>
                <a:spcPts val="300"/>
              </a:spcAft>
              <a:buClr>
                <a:schemeClr val="bg1"/>
              </a:buClr>
              <a:buSzPct val="125000"/>
              <a:buChar char="•"/>
            </a:pPr>
            <a:r>
              <a:rPr lang="en-US" sz="2000" dirty="0">
                <a:solidFill>
                  <a:schemeClr val="bg1"/>
                </a:solidFill>
                <a:latin typeface="MaRS Marcin" pitchFamily="34" charset="0"/>
              </a:rPr>
              <a:t>Know what businesses are social </a:t>
            </a:r>
            <a:r>
              <a:rPr lang="en-US" sz="2000" dirty="0" smtClean="0">
                <a:solidFill>
                  <a:schemeClr val="bg1"/>
                </a:solidFill>
                <a:latin typeface="MaRS Marcin" pitchFamily="34" charset="0"/>
              </a:rPr>
              <a:t>enterprises in </a:t>
            </a:r>
            <a:r>
              <a:rPr lang="en-US" sz="2000" dirty="0">
                <a:solidFill>
                  <a:schemeClr val="bg1"/>
                </a:solidFill>
                <a:latin typeface="MaRS Marcin" pitchFamily="34" charset="0"/>
              </a:rPr>
              <a:t>Ontario and what you can purchase from them</a:t>
            </a:r>
            <a:endParaRPr sz="2000" dirty="0">
              <a:solidFill>
                <a:schemeClr val="bg1"/>
              </a:solidFill>
              <a:latin typeface="MaRS Marcin" pitchFamily="34" charset="0"/>
            </a:endParaRPr>
          </a:p>
          <a:p>
            <a:pPr marL="228600" lvl="0" indent="-228600" algn="l" rtl="0">
              <a:lnSpc>
                <a:spcPct val="100000"/>
              </a:lnSpc>
              <a:spcBef>
                <a:spcPts val="300"/>
              </a:spcBef>
              <a:spcAft>
                <a:spcPts val="300"/>
              </a:spcAft>
              <a:buClr>
                <a:schemeClr val="bg1"/>
              </a:buClr>
              <a:buSzPct val="125000"/>
              <a:buChar char="•"/>
            </a:pPr>
            <a:r>
              <a:rPr lang="en-US" sz="2000" dirty="0">
                <a:solidFill>
                  <a:schemeClr val="bg1"/>
                </a:solidFill>
                <a:latin typeface="MaRS Marcin" pitchFamily="34" charset="0"/>
              </a:rPr>
              <a:t>Understand why purchasing from social enterprises is impactful </a:t>
            </a:r>
            <a:endParaRPr sz="2000" dirty="0">
              <a:solidFill>
                <a:schemeClr val="bg1"/>
              </a:solidFill>
              <a:latin typeface="MaRS Marcin" pitchFamily="34" charset="0"/>
            </a:endParaRPr>
          </a:p>
          <a:p>
            <a:pPr marL="228600" lvl="0" indent="-228600" algn="l" rtl="0">
              <a:lnSpc>
                <a:spcPct val="100000"/>
              </a:lnSpc>
              <a:spcBef>
                <a:spcPts val="300"/>
              </a:spcBef>
              <a:spcAft>
                <a:spcPts val="300"/>
              </a:spcAft>
              <a:buClr>
                <a:schemeClr val="bg1"/>
              </a:buClr>
              <a:buSzPct val="125000"/>
              <a:buChar char="•"/>
            </a:pPr>
            <a:r>
              <a:rPr lang="en-US" sz="2000" dirty="0">
                <a:solidFill>
                  <a:schemeClr val="bg1"/>
                </a:solidFill>
                <a:latin typeface="MaRS Marcin" pitchFamily="34" charset="0"/>
              </a:rPr>
              <a:t>Learn how to purchase from social enterprises </a:t>
            </a:r>
            <a:endParaRPr sz="2000" dirty="0">
              <a:solidFill>
                <a:schemeClr val="bg1"/>
              </a:solidFill>
              <a:latin typeface="MaRS Marcin" pitchFamily="34" charset="0"/>
            </a:endParaRPr>
          </a:p>
          <a:p>
            <a:pPr marL="228600" lvl="0" indent="-228600" algn="l" rtl="0">
              <a:lnSpc>
                <a:spcPct val="100000"/>
              </a:lnSpc>
              <a:spcBef>
                <a:spcPts val="300"/>
              </a:spcBef>
              <a:spcAft>
                <a:spcPts val="300"/>
              </a:spcAft>
              <a:buClr>
                <a:schemeClr val="bg1"/>
              </a:buClr>
              <a:buSzPct val="125000"/>
              <a:buChar char="•"/>
            </a:pPr>
            <a:r>
              <a:rPr lang="en-US" sz="2000" dirty="0">
                <a:solidFill>
                  <a:schemeClr val="bg1"/>
                </a:solidFill>
                <a:latin typeface="MaRS Marcin" pitchFamily="34" charset="0"/>
              </a:rPr>
              <a:t>Know how to track your positive impact from purchases </a:t>
            </a:r>
            <a:endParaRPr sz="2000" dirty="0">
              <a:solidFill>
                <a:schemeClr val="bg1"/>
              </a:solidFill>
              <a:latin typeface="MaRS Marcin"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521676" y="500063"/>
            <a:ext cx="11129549" cy="101902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F65"/>
              </a:buClr>
              <a:buSzPts val="4400"/>
              <a:buFont typeface="Helvetica Neue"/>
              <a:buNone/>
            </a:pPr>
            <a:r>
              <a:rPr lang="en-US" b="1" dirty="0">
                <a:solidFill>
                  <a:srgbClr val="003DA3"/>
                </a:solidFill>
                <a:latin typeface="MaRS Marcin" pitchFamily="34" charset="0"/>
              </a:rPr>
              <a:t>Sustainable Development Goals</a:t>
            </a:r>
            <a:endParaRPr b="1" dirty="0">
              <a:solidFill>
                <a:srgbClr val="003DA3"/>
              </a:solidFill>
              <a:latin typeface="MaRS Marcin" pitchFamily="34" charset="0"/>
            </a:endParaRPr>
          </a:p>
        </p:txBody>
      </p:sp>
      <p:pic>
        <p:nvPicPr>
          <p:cNvPr id="107" name="Google Shape;107;p3"/>
          <p:cNvPicPr preferRelativeResize="0"/>
          <p:nvPr/>
        </p:nvPicPr>
        <p:blipFill rotWithShape="1">
          <a:blip r:embed="rId3">
            <a:alphaModFix/>
          </a:blip>
          <a:srcRect/>
          <a:stretch/>
        </p:blipFill>
        <p:spPr>
          <a:xfrm>
            <a:off x="392912" y="1825625"/>
            <a:ext cx="5966892" cy="3643190"/>
          </a:xfrm>
          <a:prstGeom prst="rect">
            <a:avLst/>
          </a:prstGeom>
          <a:noFill/>
          <a:ln>
            <a:noFill/>
          </a:ln>
        </p:spPr>
      </p:pic>
      <p:sp>
        <p:nvSpPr>
          <p:cNvPr id="108" name="Google Shape;108;p3"/>
          <p:cNvSpPr txBox="1"/>
          <p:nvPr/>
        </p:nvSpPr>
        <p:spPr>
          <a:xfrm>
            <a:off x="6522032" y="1825625"/>
            <a:ext cx="4852796" cy="4231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1200"/>
              </a:spcAft>
              <a:buNone/>
            </a:pPr>
            <a:r>
              <a:rPr lang="en-US" sz="2800" b="1" i="0" u="none" strike="noStrike" cap="none" dirty="0">
                <a:solidFill>
                  <a:srgbClr val="003DA3"/>
                </a:solidFill>
                <a:latin typeface="MaRS Marcin" pitchFamily="34" charset="0"/>
                <a:ea typeface="Helvetica Neue"/>
                <a:cs typeface="Helvetica Neue"/>
                <a:sym typeface="Helvetica Neue"/>
              </a:rPr>
              <a:t>17 goals, 169 targets and 230 </a:t>
            </a:r>
            <a:r>
              <a:rPr lang="en-US" sz="2800" b="1" i="0" u="none" strike="noStrike" cap="none" dirty="0" smtClean="0">
                <a:solidFill>
                  <a:srgbClr val="003DA3"/>
                </a:solidFill>
                <a:latin typeface="MaRS Marcin" pitchFamily="34" charset="0"/>
                <a:ea typeface="Helvetica Neue"/>
                <a:cs typeface="Helvetica Neue"/>
                <a:sym typeface="Helvetica Neue"/>
              </a:rPr>
              <a:t>indicators</a:t>
            </a:r>
          </a:p>
          <a:p>
            <a:pPr marL="0" marR="0" lvl="0" indent="0" algn="l" rtl="0">
              <a:spcBef>
                <a:spcPts val="0"/>
              </a:spcBef>
              <a:spcAft>
                <a:spcPts val="600"/>
              </a:spcAft>
              <a:buNone/>
            </a:pPr>
            <a:r>
              <a:rPr lang="en-US" sz="1800" b="0" i="0" u="none" strike="noStrike" cap="none" dirty="0" smtClean="0">
                <a:solidFill>
                  <a:schemeClr val="dk1"/>
                </a:solidFill>
                <a:latin typeface="MaRS Marcin" pitchFamily="34" charset="0"/>
                <a:ea typeface="Helvetica Neue"/>
                <a:cs typeface="Helvetica Neue"/>
                <a:sym typeface="Helvetica Neue"/>
              </a:rPr>
              <a:t>A </a:t>
            </a:r>
            <a:r>
              <a:rPr lang="en-US" sz="1800" b="0" i="0" u="none" strike="noStrike" cap="none" dirty="0">
                <a:solidFill>
                  <a:schemeClr val="dk1"/>
                </a:solidFill>
                <a:latin typeface="MaRS Marcin" pitchFamily="34" charset="0"/>
                <a:ea typeface="Helvetica Neue"/>
                <a:cs typeface="Helvetica Neue"/>
                <a:sym typeface="Helvetica Neue"/>
              </a:rPr>
              <a:t>global framework and shared blueprint for peace and prosperity, for people and the planet, now and into the future. </a:t>
            </a:r>
            <a:endParaRPr sz="1800" dirty="0">
              <a:latin typeface="MaRS Marcin" pitchFamily="34" charset="0"/>
            </a:endParaRPr>
          </a:p>
          <a:p>
            <a:pPr marL="0" marR="0" lvl="0" indent="0" algn="l" rtl="0">
              <a:spcBef>
                <a:spcPts val="0"/>
              </a:spcBef>
              <a:spcAft>
                <a:spcPts val="0"/>
              </a:spcAft>
              <a:buNone/>
            </a:pPr>
            <a:endParaRPr sz="1800" dirty="0">
              <a:solidFill>
                <a:schemeClr val="dk1"/>
              </a:solidFill>
              <a:latin typeface="MaRS Marcin" pitchFamily="34" charset="0"/>
              <a:ea typeface="Helvetica Neue"/>
              <a:cs typeface="Helvetica Neue"/>
              <a:sym typeface="Helvetica Neue"/>
            </a:endParaRPr>
          </a:p>
          <a:p>
            <a:pPr marL="0" marR="0" lvl="0" indent="0" algn="l" rtl="0">
              <a:spcBef>
                <a:spcPts val="0"/>
              </a:spcBef>
              <a:spcAft>
                <a:spcPts val="0"/>
              </a:spcAft>
              <a:buNone/>
            </a:pPr>
            <a:r>
              <a:rPr lang="en-US" sz="1800" dirty="0">
                <a:solidFill>
                  <a:schemeClr val="dk1"/>
                </a:solidFill>
                <a:latin typeface="MaRS Marcin" pitchFamily="34" charset="0"/>
                <a:ea typeface="Helvetica Neue"/>
                <a:cs typeface="Helvetica Neue"/>
                <a:sym typeface="Helvetica Neue"/>
              </a:rPr>
              <a:t>Urgent call for action by all countries in a global partnership that recognizes that ending poverty must go hand-in-hand with strategies that improve health and education, reduce inequality, and spur economic growth – all while tackling climate change</a:t>
            </a:r>
            <a:r>
              <a:rPr lang="en-US" sz="1800" dirty="0" smtClean="0">
                <a:solidFill>
                  <a:schemeClr val="dk1"/>
                </a:solidFill>
                <a:latin typeface="MaRS Marcin" pitchFamily="34" charset="0"/>
                <a:ea typeface="Helvetica Neue"/>
                <a:cs typeface="Helvetica Neue"/>
                <a:sym typeface="Helvetica Neue"/>
              </a:rPr>
              <a:t>.</a:t>
            </a:r>
            <a:r>
              <a:rPr lang="en-US" sz="1800" dirty="0" smtClean="0">
                <a:solidFill>
                  <a:schemeClr val="dk1"/>
                </a:solidFill>
                <a:latin typeface="Helvetica Neue"/>
                <a:ea typeface="Helvetica Neue"/>
                <a:cs typeface="Helvetica Neue"/>
                <a:sym typeface="Helvetica Neue"/>
              </a:rPr>
              <a:t> </a:t>
            </a:r>
            <a:endParaRPr dirty="0"/>
          </a:p>
          <a:p>
            <a:pPr marL="0" marR="0" lvl="0" indent="0" algn="l" rtl="0">
              <a:spcBef>
                <a:spcPts val="0"/>
              </a:spcBef>
              <a:spcAft>
                <a:spcPts val="0"/>
              </a:spcAft>
              <a:buNone/>
            </a:pPr>
            <a:endParaRPr sz="1800" dirty="0">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4"/>
          <p:cNvPicPr preferRelativeResize="0"/>
          <p:nvPr/>
        </p:nvPicPr>
        <p:blipFill rotWithShape="1">
          <a:blip r:embed="rId3">
            <a:alphaModFix/>
          </a:blip>
          <a:srcRect l="2569" r="2373" b="4168"/>
          <a:stretch/>
        </p:blipFill>
        <p:spPr>
          <a:xfrm>
            <a:off x="548139" y="1519087"/>
            <a:ext cx="7087557" cy="4277032"/>
          </a:xfrm>
          <a:prstGeom prst="rect">
            <a:avLst/>
          </a:prstGeom>
          <a:noFill/>
          <a:ln>
            <a:noFill/>
          </a:ln>
        </p:spPr>
      </p:pic>
      <p:sp>
        <p:nvSpPr>
          <p:cNvPr id="115" name="Google Shape;115;p4"/>
          <p:cNvSpPr txBox="1">
            <a:spLocks noGrp="1"/>
          </p:cNvSpPr>
          <p:nvPr>
            <p:ph type="title"/>
          </p:nvPr>
        </p:nvSpPr>
        <p:spPr>
          <a:xfrm>
            <a:off x="368711" y="459530"/>
            <a:ext cx="11371006" cy="105955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2F65"/>
              </a:buClr>
              <a:buSzPts val="3200"/>
              <a:buFont typeface="Helvetica Neue"/>
              <a:buNone/>
            </a:pPr>
            <a:r>
              <a:rPr lang="en-US" sz="3400" b="1" dirty="0">
                <a:solidFill>
                  <a:srgbClr val="003DA3"/>
                </a:solidFill>
                <a:latin typeface="MaRS Marcin" pitchFamily="34" charset="0"/>
                <a:ea typeface="Helvetica Neue"/>
                <a:cs typeface="Helvetica Neue"/>
                <a:sym typeface="Helvetica Neue"/>
              </a:rPr>
              <a:t>Can you think of ways your work aligns with the SDGs</a:t>
            </a:r>
            <a:r>
              <a:rPr lang="en-US" sz="3400" b="1" dirty="0" smtClean="0">
                <a:solidFill>
                  <a:srgbClr val="003DA3"/>
                </a:solidFill>
                <a:latin typeface="MaRS Marcin" pitchFamily="34" charset="0"/>
                <a:ea typeface="Helvetica Neue"/>
                <a:cs typeface="Helvetica Neue"/>
                <a:sym typeface="Helvetica Neue"/>
              </a:rPr>
              <a:t>?</a:t>
            </a:r>
            <a:endParaRPr sz="3400" dirty="0">
              <a:solidFill>
                <a:srgbClr val="002F65"/>
              </a:solidFill>
              <a:latin typeface="Helvetica Neue"/>
              <a:ea typeface="Helvetica Neue"/>
              <a:cs typeface="Helvetica Neue"/>
              <a:sym typeface="Helvetica Neue"/>
            </a:endParaRPr>
          </a:p>
        </p:txBody>
      </p:sp>
      <p:sp>
        <p:nvSpPr>
          <p:cNvPr id="4" name="TextBox 3"/>
          <p:cNvSpPr txBox="1"/>
          <p:nvPr/>
        </p:nvSpPr>
        <p:spPr>
          <a:xfrm>
            <a:off x="7816644" y="2256503"/>
            <a:ext cx="4114801" cy="2985433"/>
          </a:xfrm>
          <a:prstGeom prst="rect">
            <a:avLst/>
          </a:prstGeom>
          <a:noFill/>
        </p:spPr>
        <p:txBody>
          <a:bodyPr wrap="square" rtlCol="0">
            <a:spAutoFit/>
          </a:bodyPr>
          <a:lstStyle/>
          <a:p>
            <a:pPr marL="342900" indent="-342900">
              <a:spcAft>
                <a:spcPts val="1200"/>
              </a:spcAft>
              <a:buFont typeface="+mj-lt"/>
              <a:buAutoNum type="arabicPeriod"/>
            </a:pPr>
            <a:r>
              <a:rPr lang="en-US" sz="2800" dirty="0" smtClean="0">
                <a:solidFill>
                  <a:schemeClr val="tx1"/>
                </a:solidFill>
                <a:latin typeface="Helvetica Neue"/>
                <a:ea typeface="Helvetica Neue"/>
                <a:cs typeface="Helvetica Neue"/>
                <a:sym typeface="Helvetica Neue"/>
              </a:rPr>
              <a:t>Brainstorm individually</a:t>
            </a:r>
            <a:br>
              <a:rPr lang="en-US" sz="2800" dirty="0" smtClean="0">
                <a:solidFill>
                  <a:schemeClr val="tx1"/>
                </a:solidFill>
                <a:latin typeface="Helvetica Neue"/>
                <a:ea typeface="Helvetica Neue"/>
                <a:cs typeface="Helvetica Neue"/>
                <a:sym typeface="Helvetica Neue"/>
              </a:rPr>
            </a:br>
            <a:r>
              <a:rPr lang="en-US" sz="2800" dirty="0" smtClean="0">
                <a:solidFill>
                  <a:schemeClr val="tx1"/>
                </a:solidFill>
                <a:latin typeface="Helvetica Neue"/>
                <a:ea typeface="Helvetica Neue"/>
                <a:cs typeface="Helvetica Neue"/>
                <a:sym typeface="Helvetica Neue"/>
              </a:rPr>
              <a:t>(5 min)</a:t>
            </a:r>
          </a:p>
          <a:p>
            <a:pPr marL="342900" indent="-342900">
              <a:spcAft>
                <a:spcPts val="1200"/>
              </a:spcAft>
              <a:buFont typeface="+mj-lt"/>
              <a:buAutoNum type="arabicPeriod"/>
            </a:pPr>
            <a:r>
              <a:rPr lang="en-US" sz="2800" dirty="0" smtClean="0">
                <a:solidFill>
                  <a:schemeClr val="tx1"/>
                </a:solidFill>
                <a:latin typeface="Helvetica Neue"/>
                <a:ea typeface="Helvetica Neue"/>
                <a:cs typeface="Helvetica Neue"/>
                <a:sym typeface="Helvetica Neue"/>
              </a:rPr>
              <a:t>Share with a partner</a:t>
            </a:r>
            <a:br>
              <a:rPr lang="en-US" sz="2800" dirty="0" smtClean="0">
                <a:solidFill>
                  <a:schemeClr val="tx1"/>
                </a:solidFill>
                <a:latin typeface="Helvetica Neue"/>
                <a:ea typeface="Helvetica Neue"/>
                <a:cs typeface="Helvetica Neue"/>
                <a:sym typeface="Helvetica Neue"/>
              </a:rPr>
            </a:br>
            <a:r>
              <a:rPr lang="en-US" sz="2800" dirty="0" smtClean="0">
                <a:solidFill>
                  <a:schemeClr val="tx1"/>
                </a:solidFill>
                <a:latin typeface="Helvetica Neue"/>
                <a:ea typeface="Helvetica Neue"/>
                <a:cs typeface="Helvetica Neue"/>
                <a:sym typeface="Helvetica Neue"/>
              </a:rPr>
              <a:t>(5 min)</a:t>
            </a:r>
          </a:p>
          <a:p>
            <a:pPr marL="342900" indent="-342900">
              <a:spcAft>
                <a:spcPts val="1200"/>
              </a:spcAft>
              <a:buFont typeface="+mj-lt"/>
              <a:buAutoNum type="arabicPeriod"/>
            </a:pPr>
            <a:r>
              <a:rPr lang="en-US" sz="2800" dirty="0" smtClean="0">
                <a:solidFill>
                  <a:schemeClr val="tx1"/>
                </a:solidFill>
                <a:latin typeface="Helvetica Neue"/>
                <a:ea typeface="Helvetica Neue"/>
                <a:cs typeface="Helvetica Neue"/>
                <a:sym typeface="Helvetica Neue"/>
              </a:rPr>
              <a:t>Room share back </a:t>
            </a:r>
            <a:br>
              <a:rPr lang="en-US" sz="2800" dirty="0" smtClean="0">
                <a:solidFill>
                  <a:schemeClr val="tx1"/>
                </a:solidFill>
                <a:latin typeface="Helvetica Neue"/>
                <a:ea typeface="Helvetica Neue"/>
                <a:cs typeface="Helvetica Neue"/>
                <a:sym typeface="Helvetica Neue"/>
              </a:rPr>
            </a:br>
            <a:r>
              <a:rPr lang="en-US" sz="2800" dirty="0" smtClean="0">
                <a:solidFill>
                  <a:schemeClr val="tx1"/>
                </a:solidFill>
                <a:latin typeface="Helvetica Neue"/>
                <a:ea typeface="Helvetica Neue"/>
                <a:cs typeface="Helvetica Neue"/>
                <a:sym typeface="Helvetica Neue"/>
              </a:rPr>
              <a:t>(5 min)</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480392" y="559054"/>
            <a:ext cx="11141338" cy="9895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F65"/>
              </a:buClr>
              <a:buSzPts val="4400"/>
              <a:buFont typeface="Helvetica Neue"/>
              <a:buNone/>
            </a:pPr>
            <a:r>
              <a:rPr lang="en-US" b="1" dirty="0">
                <a:solidFill>
                  <a:srgbClr val="003DA3"/>
                </a:solidFill>
                <a:latin typeface="MaRS Marcin" pitchFamily="34" charset="0"/>
              </a:rPr>
              <a:t>Impact Pillars at [Your Institution]</a:t>
            </a:r>
            <a:endParaRPr b="1" dirty="0">
              <a:solidFill>
                <a:srgbClr val="003DA3"/>
              </a:solidFill>
              <a:latin typeface="MaRS Marcin" pitchFamily="34" charset="0"/>
            </a:endParaRPr>
          </a:p>
        </p:txBody>
      </p:sp>
      <p:sp>
        <p:nvSpPr>
          <p:cNvPr id="122" name="Google Shape;122;p5"/>
          <p:cNvSpPr txBox="1">
            <a:spLocks noGrp="1"/>
          </p:cNvSpPr>
          <p:nvPr>
            <p:ph type="body" idx="1"/>
          </p:nvPr>
        </p:nvSpPr>
        <p:spPr>
          <a:xfrm>
            <a:off x="794995" y="3222384"/>
            <a:ext cx="5092101" cy="113066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r>
              <a:rPr lang="en-US" sz="1800" dirty="0">
                <a:latin typeface="MaRS Marcin" pitchFamily="34" charset="0"/>
              </a:rPr>
              <a:t>Presidential Advisory Committee on the Environment, Climate Change and Sustainability: Help support and integrate academic and operational sustainability</a:t>
            </a:r>
            <a:endParaRPr sz="1800" dirty="0">
              <a:latin typeface="MaRS Marcin" pitchFamily="34" charset="0"/>
            </a:endParaRPr>
          </a:p>
          <a:p>
            <a:pPr marL="457200" lvl="1" indent="0" algn="ctr" rtl="0">
              <a:lnSpc>
                <a:spcPct val="90000"/>
              </a:lnSpc>
              <a:spcBef>
                <a:spcPts val="500"/>
              </a:spcBef>
              <a:spcAft>
                <a:spcPts val="0"/>
              </a:spcAft>
              <a:buClr>
                <a:schemeClr val="dk1"/>
              </a:buClr>
              <a:buSzPts val="1600"/>
              <a:buNone/>
            </a:pPr>
            <a:endParaRPr sz="1600" dirty="0"/>
          </a:p>
          <a:p>
            <a:pPr marL="685800" lvl="1" indent="-127000" algn="ctr" rtl="0">
              <a:lnSpc>
                <a:spcPct val="90000"/>
              </a:lnSpc>
              <a:spcBef>
                <a:spcPts val="500"/>
              </a:spcBef>
              <a:spcAft>
                <a:spcPts val="0"/>
              </a:spcAft>
              <a:buClr>
                <a:schemeClr val="dk1"/>
              </a:buClr>
              <a:buSzPts val="1600"/>
              <a:buNone/>
            </a:pPr>
            <a:endParaRPr sz="1600" dirty="0"/>
          </a:p>
        </p:txBody>
      </p:sp>
      <p:pic>
        <p:nvPicPr>
          <p:cNvPr id="123" name="Google Shape;123;p5"/>
          <p:cNvPicPr preferRelativeResize="0"/>
          <p:nvPr/>
        </p:nvPicPr>
        <p:blipFill rotWithShape="1">
          <a:blip r:embed="rId3">
            <a:alphaModFix/>
          </a:blip>
          <a:srcRect/>
          <a:stretch/>
        </p:blipFill>
        <p:spPr>
          <a:xfrm>
            <a:off x="2962351" y="2199264"/>
            <a:ext cx="757388" cy="757388"/>
          </a:xfrm>
          <a:prstGeom prst="rect">
            <a:avLst/>
          </a:prstGeom>
          <a:noFill/>
          <a:ln>
            <a:noFill/>
          </a:ln>
        </p:spPr>
      </p:pic>
      <p:pic>
        <p:nvPicPr>
          <p:cNvPr id="124" name="Google Shape;124;p5"/>
          <p:cNvPicPr preferRelativeResize="0"/>
          <p:nvPr/>
        </p:nvPicPr>
        <p:blipFill rotWithShape="1">
          <a:blip r:embed="rId4">
            <a:alphaModFix/>
          </a:blip>
          <a:srcRect/>
          <a:stretch/>
        </p:blipFill>
        <p:spPr>
          <a:xfrm>
            <a:off x="8729989" y="2199264"/>
            <a:ext cx="819648" cy="819648"/>
          </a:xfrm>
          <a:prstGeom prst="rect">
            <a:avLst/>
          </a:prstGeom>
          <a:noFill/>
          <a:ln>
            <a:noFill/>
          </a:ln>
        </p:spPr>
      </p:pic>
      <p:sp>
        <p:nvSpPr>
          <p:cNvPr id="125" name="Google Shape;125;p5"/>
          <p:cNvSpPr/>
          <p:nvPr/>
        </p:nvSpPr>
        <p:spPr>
          <a:xfrm>
            <a:off x="6657896" y="3218570"/>
            <a:ext cx="4963834"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MaRS Marcin" pitchFamily="34" charset="0"/>
                <a:ea typeface="Helvetica Neue"/>
                <a:cs typeface="Helvetica Neue"/>
                <a:sym typeface="Helvetica Neue"/>
              </a:rPr>
              <a:t>"Taking better advantage of our location in one of the world’s most vibrant, culturally diverse and economically dynamic regions, for the benefit of both the University and the residents of the Greater Toronto Area"</a:t>
            </a:r>
            <a:endParaRPr sz="1800" dirty="0">
              <a:solidFill>
                <a:schemeClr val="dk1"/>
              </a:solidFill>
              <a:latin typeface="MaRS Marcin" pitchFamily="34" charset="0"/>
              <a:ea typeface="Helvetica Neue"/>
              <a:cs typeface="Helvetica Neue"/>
              <a:sym typeface="Helvetica Neue"/>
            </a:endParaRPr>
          </a:p>
        </p:txBody>
      </p:sp>
      <p:sp>
        <p:nvSpPr>
          <p:cNvPr id="126" name="Google Shape;126;p5"/>
          <p:cNvSpPr/>
          <p:nvPr/>
        </p:nvSpPr>
        <p:spPr>
          <a:xfrm>
            <a:off x="7782375" y="1654087"/>
            <a:ext cx="276389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03DA3"/>
                </a:solidFill>
                <a:latin typeface="MaRS Marcin" pitchFamily="34" charset="0"/>
                <a:ea typeface="Helvetica Neue"/>
                <a:cs typeface="Helvetica Neue"/>
                <a:sym typeface="Helvetica Neue"/>
              </a:rPr>
              <a:t>Leveraging Location </a:t>
            </a:r>
            <a:endParaRPr dirty="0">
              <a:solidFill>
                <a:srgbClr val="003DA3"/>
              </a:solidFill>
              <a:latin typeface="MaRS Marcin" pitchFamily="34" charset="0"/>
            </a:endParaRPr>
          </a:p>
        </p:txBody>
      </p:sp>
      <p:sp>
        <p:nvSpPr>
          <p:cNvPr id="127" name="Google Shape;127;p5"/>
          <p:cNvSpPr/>
          <p:nvPr/>
        </p:nvSpPr>
        <p:spPr>
          <a:xfrm>
            <a:off x="1822770" y="1654087"/>
            <a:ext cx="298216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03DA3"/>
                </a:solidFill>
                <a:latin typeface="MaRS Marcin" pitchFamily="34" charset="0"/>
                <a:ea typeface="Helvetica Neue"/>
                <a:cs typeface="Helvetica Neue"/>
                <a:sym typeface="Helvetica Neue"/>
              </a:rPr>
              <a:t>Climate Change Action</a:t>
            </a:r>
            <a:endParaRPr dirty="0">
              <a:solidFill>
                <a:srgbClr val="003DA3"/>
              </a:solidFill>
              <a:latin typeface="MaRS Marcin" pitchFamily="34" charset="0"/>
            </a:endParaRPr>
          </a:p>
        </p:txBody>
      </p:sp>
      <p:sp>
        <p:nvSpPr>
          <p:cNvPr id="128" name="Google Shape;128;p5"/>
          <p:cNvSpPr/>
          <p:nvPr/>
        </p:nvSpPr>
        <p:spPr>
          <a:xfrm>
            <a:off x="6951052" y="4942985"/>
            <a:ext cx="4377523"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MaRS Marcin" pitchFamily="34" charset="0"/>
                <a:ea typeface="Helvetica Neue"/>
                <a:cs typeface="Helvetica Neue"/>
                <a:sym typeface="Helvetica Neue"/>
              </a:rPr>
              <a:t>Improve the state of our host city-region </a:t>
            </a:r>
            <a:endParaRPr sz="1800" dirty="0">
              <a:solidFill>
                <a:schemeClr val="dk1"/>
              </a:solidFill>
              <a:latin typeface="MaRS Marcin" pitchFamily="34" charset="0"/>
              <a:ea typeface="Calibri"/>
              <a:cs typeface="Calibri"/>
              <a:sym typeface="Calibri"/>
            </a:endParaRPr>
          </a:p>
        </p:txBody>
      </p:sp>
      <p:pic>
        <p:nvPicPr>
          <p:cNvPr id="129" name="Google Shape;129;p5"/>
          <p:cNvPicPr preferRelativeResize="0"/>
          <p:nvPr/>
        </p:nvPicPr>
        <p:blipFill rotWithShape="1">
          <a:blip r:embed="rId5">
            <a:alphaModFix/>
          </a:blip>
          <a:srcRect/>
          <a:stretch/>
        </p:blipFill>
        <p:spPr>
          <a:xfrm>
            <a:off x="6539912" y="4869173"/>
            <a:ext cx="495945" cy="495945"/>
          </a:xfrm>
          <a:prstGeom prst="rect">
            <a:avLst/>
          </a:prstGeom>
          <a:noFill/>
          <a:ln>
            <a:noFill/>
          </a:ln>
        </p:spPr>
      </p:pic>
      <p:sp>
        <p:nvSpPr>
          <p:cNvPr id="130" name="Google Shape;130;p5"/>
          <p:cNvSpPr/>
          <p:nvPr/>
        </p:nvSpPr>
        <p:spPr>
          <a:xfrm>
            <a:off x="865624" y="5323794"/>
            <a:ext cx="4950842" cy="92328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1800" b="0" i="0" u="none" strike="noStrike" cap="none" dirty="0">
                <a:solidFill>
                  <a:schemeClr val="dk1"/>
                </a:solidFill>
                <a:latin typeface="MaRS Marcin" pitchFamily="34" charset="0"/>
                <a:ea typeface="Helvetica Neue"/>
                <a:cs typeface="Helvetica Neue"/>
                <a:sym typeface="Helvetica Neue"/>
              </a:rPr>
              <a:t>Over 60% of Food Services’ food purchases under its direct control have been grown, raised or produced in Ontario. </a:t>
            </a:r>
            <a:endParaRPr sz="1800" dirty="0">
              <a:latin typeface="MaRS Marcin" pitchFamily="34" charset="0"/>
            </a:endParaRPr>
          </a:p>
        </p:txBody>
      </p:sp>
      <p:sp>
        <p:nvSpPr>
          <p:cNvPr id="131" name="Google Shape;131;p5"/>
          <p:cNvSpPr/>
          <p:nvPr/>
        </p:nvSpPr>
        <p:spPr>
          <a:xfrm>
            <a:off x="1082459" y="4486572"/>
            <a:ext cx="4517173" cy="646290"/>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1800" b="0" i="0" u="none" strike="noStrike" cap="none" dirty="0">
                <a:solidFill>
                  <a:schemeClr val="dk1"/>
                </a:solidFill>
                <a:latin typeface="MaRS Marcin" pitchFamily="34" charset="0"/>
                <a:ea typeface="Helvetica Neue"/>
                <a:cs typeface="Helvetica Neue"/>
                <a:sym typeface="Helvetica Neue"/>
              </a:rPr>
              <a:t>Reduce GHG emissions by </a:t>
            </a:r>
            <a:r>
              <a:rPr lang="en-US" sz="1800" dirty="0">
                <a:solidFill>
                  <a:schemeClr val="dk1"/>
                </a:solidFill>
                <a:latin typeface="MaRS Marcin" pitchFamily="34" charset="0"/>
                <a:ea typeface="Helvetica Neue"/>
                <a:cs typeface="Helvetica Neue"/>
                <a:sym typeface="Helvetica Neue"/>
              </a:rPr>
              <a:t>37</a:t>
            </a:r>
            <a:r>
              <a:rPr lang="en-US" sz="1800" b="0" i="0" u="none" strike="noStrike" cap="none" dirty="0">
                <a:solidFill>
                  <a:schemeClr val="dk1"/>
                </a:solidFill>
                <a:latin typeface="MaRS Marcin" pitchFamily="34" charset="0"/>
                <a:ea typeface="Helvetica Neue"/>
                <a:cs typeface="Helvetica Neue"/>
                <a:sym typeface="Helvetica Neue"/>
              </a:rPr>
              <a:t> per cent from 1990 levels by the year 2030 </a:t>
            </a:r>
            <a:endParaRPr sz="1800" dirty="0">
              <a:latin typeface="MaRS Marcin" pitchFamily="34" charset="0"/>
            </a:endParaRPr>
          </a:p>
        </p:txBody>
      </p:sp>
      <p:pic>
        <p:nvPicPr>
          <p:cNvPr id="132" name="Google Shape;132;p5"/>
          <p:cNvPicPr preferRelativeResize="0"/>
          <p:nvPr/>
        </p:nvPicPr>
        <p:blipFill rotWithShape="1">
          <a:blip r:embed="rId5">
            <a:alphaModFix/>
          </a:blip>
          <a:srcRect/>
          <a:stretch/>
        </p:blipFill>
        <p:spPr>
          <a:xfrm>
            <a:off x="868736" y="4536352"/>
            <a:ext cx="495945" cy="495945"/>
          </a:xfrm>
          <a:prstGeom prst="rect">
            <a:avLst/>
          </a:prstGeom>
          <a:noFill/>
          <a:ln>
            <a:noFill/>
          </a:ln>
        </p:spPr>
      </p:pic>
      <p:pic>
        <p:nvPicPr>
          <p:cNvPr id="133" name="Google Shape;133;p5"/>
          <p:cNvPicPr preferRelativeResize="0"/>
          <p:nvPr/>
        </p:nvPicPr>
        <p:blipFill rotWithShape="1">
          <a:blip r:embed="rId6">
            <a:alphaModFix/>
          </a:blip>
          <a:srcRect/>
          <a:stretch/>
        </p:blipFill>
        <p:spPr>
          <a:xfrm>
            <a:off x="680165" y="5424914"/>
            <a:ext cx="578126" cy="578126"/>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6"/>
          <p:cNvSpPr txBox="1">
            <a:spLocks noGrp="1"/>
          </p:cNvSpPr>
          <p:nvPr>
            <p:ph type="body" idx="1"/>
          </p:nvPr>
        </p:nvSpPr>
        <p:spPr>
          <a:xfrm>
            <a:off x="1356852" y="4306529"/>
            <a:ext cx="10043651" cy="135719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1800"/>
              </a:spcAft>
              <a:buClr>
                <a:schemeClr val="dk1"/>
              </a:buClr>
              <a:buSzPts val="1600"/>
              <a:buNone/>
            </a:pPr>
            <a:r>
              <a:rPr lang="en-US" dirty="0">
                <a:latin typeface="MaRS Marcin" pitchFamily="34" charset="0"/>
              </a:rPr>
              <a:t>Our personal spending habits have an impact. </a:t>
            </a:r>
            <a:endParaRPr dirty="0">
              <a:latin typeface="MaRS Marcin" pitchFamily="34" charset="0"/>
            </a:endParaRPr>
          </a:p>
          <a:p>
            <a:pPr marL="0" lvl="0" indent="0" algn="ctr" rtl="0">
              <a:lnSpc>
                <a:spcPct val="90000"/>
              </a:lnSpc>
              <a:spcBef>
                <a:spcPts val="1000"/>
              </a:spcBef>
              <a:spcAft>
                <a:spcPts val="0"/>
              </a:spcAft>
              <a:buClr>
                <a:schemeClr val="dk1"/>
              </a:buClr>
              <a:buSzPts val="2000"/>
              <a:buNone/>
            </a:pPr>
            <a:r>
              <a:rPr lang="en-US" b="1" dirty="0">
                <a:latin typeface="MaRS Marcin" pitchFamily="34" charset="0"/>
              </a:rPr>
              <a:t>Institutional purchasing habits can have a larger impact</a:t>
            </a:r>
            <a:r>
              <a:rPr lang="en-US" sz="2000" b="1" dirty="0"/>
              <a:t>. </a:t>
            </a:r>
            <a:endParaRPr dirty="0"/>
          </a:p>
        </p:txBody>
      </p:sp>
      <p:sp>
        <p:nvSpPr>
          <p:cNvPr id="141" name="Google Shape;141;p6"/>
          <p:cNvSpPr txBox="1"/>
          <p:nvPr/>
        </p:nvSpPr>
        <p:spPr>
          <a:xfrm>
            <a:off x="1356852" y="1939499"/>
            <a:ext cx="2221523"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003DA3"/>
                </a:solidFill>
                <a:latin typeface="MaRS Marcin" pitchFamily="34" charset="0"/>
                <a:ea typeface="Helvetica Neue"/>
                <a:cs typeface="Helvetica Neue"/>
                <a:sym typeface="Helvetica Neue"/>
              </a:rPr>
              <a:t>$</a:t>
            </a:r>
            <a:endParaRPr sz="2400" dirty="0">
              <a:solidFill>
                <a:srgbClr val="003DA3"/>
              </a:solidFill>
              <a:latin typeface="MaRS Marcin" pitchFamily="34" charset="0"/>
            </a:endParaRPr>
          </a:p>
          <a:p>
            <a:pPr marL="0" marR="0" lvl="0" indent="0" algn="ctr" rtl="0">
              <a:spcBef>
                <a:spcPts val="0"/>
              </a:spcBef>
              <a:spcAft>
                <a:spcPts val="0"/>
              </a:spcAft>
              <a:buNone/>
            </a:pPr>
            <a:r>
              <a:rPr lang="en-US" sz="2400" b="1" dirty="0">
                <a:solidFill>
                  <a:srgbClr val="003DA3"/>
                </a:solidFill>
                <a:latin typeface="MaRS Marcin" pitchFamily="34" charset="0"/>
                <a:ea typeface="Helvetica Neue"/>
                <a:cs typeface="Helvetica Neue"/>
                <a:sym typeface="Helvetica Neue"/>
              </a:rPr>
              <a:t>spent through procurement calendar year 2018</a:t>
            </a:r>
            <a:endParaRPr sz="2400" dirty="0">
              <a:solidFill>
                <a:srgbClr val="003DA3"/>
              </a:solidFill>
              <a:latin typeface="MaRS Marcin" pitchFamily="34" charset="0"/>
            </a:endParaRPr>
          </a:p>
        </p:txBody>
      </p:sp>
      <p:sp>
        <p:nvSpPr>
          <p:cNvPr id="142" name="Google Shape;142;p6"/>
          <p:cNvSpPr txBox="1"/>
          <p:nvPr/>
        </p:nvSpPr>
        <p:spPr>
          <a:xfrm>
            <a:off x="5285521" y="1939499"/>
            <a:ext cx="1620958"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003DA3"/>
                </a:solidFill>
                <a:latin typeface="MaRS Marcin" pitchFamily="34" charset="0"/>
                <a:ea typeface="Helvetica Neue"/>
                <a:cs typeface="Helvetica Neue"/>
                <a:sym typeface="Helvetica Neue"/>
              </a:rPr>
              <a:t># </a:t>
            </a:r>
            <a:endParaRPr sz="2400" b="1" dirty="0">
              <a:solidFill>
                <a:srgbClr val="003DA3"/>
              </a:solidFill>
              <a:latin typeface="MaRS Marcin" pitchFamily="34" charset="0"/>
            </a:endParaRPr>
          </a:p>
          <a:p>
            <a:pPr marL="0" marR="0" lvl="0" indent="0" algn="ctr" rtl="0">
              <a:spcBef>
                <a:spcPts val="0"/>
              </a:spcBef>
              <a:spcAft>
                <a:spcPts val="0"/>
              </a:spcAft>
              <a:buNone/>
            </a:pPr>
            <a:r>
              <a:rPr lang="en-US" sz="2400" b="1" dirty="0">
                <a:solidFill>
                  <a:srgbClr val="003DA3"/>
                </a:solidFill>
                <a:latin typeface="MaRS Marcin" pitchFamily="34" charset="0"/>
                <a:ea typeface="Helvetica Neue"/>
                <a:cs typeface="Helvetica Neue"/>
                <a:sym typeface="Helvetica Neue"/>
              </a:rPr>
              <a:t>of invoices</a:t>
            </a:r>
            <a:endParaRPr sz="2400" b="1" dirty="0">
              <a:solidFill>
                <a:srgbClr val="003DA3"/>
              </a:solidFill>
              <a:latin typeface="MaRS Marcin" pitchFamily="34" charset="0"/>
            </a:endParaRPr>
          </a:p>
        </p:txBody>
      </p:sp>
      <p:sp>
        <p:nvSpPr>
          <p:cNvPr id="143" name="Google Shape;143;p6"/>
          <p:cNvSpPr txBox="1"/>
          <p:nvPr/>
        </p:nvSpPr>
        <p:spPr>
          <a:xfrm>
            <a:off x="9102174" y="1939499"/>
            <a:ext cx="1672254"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003DA3"/>
                </a:solidFill>
                <a:latin typeface="MaRS Marcin" pitchFamily="34" charset="0"/>
                <a:ea typeface="Helvetica Neue"/>
                <a:cs typeface="Helvetica Neue"/>
                <a:sym typeface="Helvetica Neue"/>
              </a:rPr>
              <a:t># </a:t>
            </a:r>
            <a:endParaRPr sz="2400" b="1" dirty="0">
              <a:solidFill>
                <a:srgbClr val="003DA3"/>
              </a:solidFill>
              <a:latin typeface="MaRS Marcin" pitchFamily="34" charset="0"/>
            </a:endParaRPr>
          </a:p>
          <a:p>
            <a:pPr marL="0" marR="0" lvl="0" indent="0" algn="ctr" rtl="0">
              <a:spcBef>
                <a:spcPts val="0"/>
              </a:spcBef>
              <a:spcAft>
                <a:spcPts val="0"/>
              </a:spcAft>
              <a:buNone/>
            </a:pPr>
            <a:r>
              <a:rPr lang="en-US" sz="2400" b="1" dirty="0">
                <a:solidFill>
                  <a:srgbClr val="003DA3"/>
                </a:solidFill>
                <a:latin typeface="MaRS Marcin" pitchFamily="34" charset="0"/>
                <a:ea typeface="Helvetica Neue"/>
                <a:cs typeface="Helvetica Neue"/>
                <a:sym typeface="Helvetica Neue"/>
              </a:rPr>
              <a:t>of suppliers</a:t>
            </a:r>
            <a:endParaRPr sz="2400" b="1" dirty="0">
              <a:solidFill>
                <a:srgbClr val="003DA3"/>
              </a:solidFill>
              <a:latin typeface="MaRS Marcin" pitchFamily="34" charset="0"/>
            </a:endParaRPr>
          </a:p>
        </p:txBody>
      </p:sp>
      <p:sp>
        <p:nvSpPr>
          <p:cNvPr id="8" name="Google Shape;121;p5"/>
          <p:cNvSpPr txBox="1">
            <a:spLocks/>
          </p:cNvSpPr>
          <p:nvPr/>
        </p:nvSpPr>
        <p:spPr>
          <a:xfrm>
            <a:off x="0" y="559054"/>
            <a:ext cx="12192000" cy="989525"/>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002F65"/>
              </a:buClr>
              <a:buSzPts val="4400"/>
              <a:buFont typeface="Helvetica Neue"/>
              <a:buNone/>
              <a:tabLst/>
              <a:defRPr/>
            </a:pPr>
            <a:r>
              <a:rPr kumimoji="0" lang="en-US" sz="4400" b="1" i="0" u="none" strike="noStrike" kern="0" cap="none" spc="0" normalizeH="0" baseline="0" noProof="0" dirty="0" smtClean="0">
                <a:ln>
                  <a:noFill/>
                </a:ln>
                <a:solidFill>
                  <a:srgbClr val="003DA3"/>
                </a:solidFill>
                <a:effectLst/>
                <a:uLnTx/>
                <a:uFillTx/>
                <a:latin typeface="MaRS Marcin" pitchFamily="34" charset="0"/>
                <a:ea typeface="Helvetica Neue"/>
                <a:cs typeface="Helvetica Neue"/>
                <a:sym typeface="Helvetica Neue"/>
              </a:rPr>
              <a:t>Procurement</a:t>
            </a:r>
            <a:r>
              <a:rPr kumimoji="0" lang="en-US" sz="4400" b="1" i="0" u="none" strike="noStrike" kern="0" cap="none" spc="0" normalizeH="0" noProof="0" dirty="0" smtClean="0">
                <a:ln>
                  <a:noFill/>
                </a:ln>
                <a:solidFill>
                  <a:srgbClr val="003DA3"/>
                </a:solidFill>
                <a:effectLst/>
                <a:uLnTx/>
                <a:uFillTx/>
                <a:latin typeface="MaRS Marcin" pitchFamily="34" charset="0"/>
                <a:ea typeface="Helvetica Neue"/>
                <a:cs typeface="Helvetica Neue"/>
                <a:sym typeface="Helvetica Neue"/>
              </a:rPr>
              <a:t> </a:t>
            </a:r>
            <a:r>
              <a:rPr kumimoji="0" lang="en-US" sz="4400" b="1" i="0" u="none" strike="noStrike" kern="0" cap="none" spc="0" normalizeH="0" baseline="0" noProof="0" dirty="0" smtClean="0">
                <a:ln>
                  <a:noFill/>
                </a:ln>
                <a:solidFill>
                  <a:srgbClr val="003DA3"/>
                </a:solidFill>
                <a:effectLst/>
                <a:uLnTx/>
                <a:uFillTx/>
                <a:latin typeface="MaRS Marcin" pitchFamily="34" charset="0"/>
                <a:ea typeface="Helvetica Neue"/>
                <a:cs typeface="Helvetica Neue"/>
                <a:sym typeface="Helvetica Neue"/>
              </a:rPr>
              <a:t>at [Your Institution]</a:t>
            </a:r>
            <a:endParaRPr kumimoji="0" lang="en-US" sz="4400" b="1" i="0" u="none" strike="noStrike" kern="0" cap="none" spc="0" normalizeH="0" baseline="0" noProof="0" dirty="0">
              <a:ln>
                <a:noFill/>
              </a:ln>
              <a:solidFill>
                <a:srgbClr val="003DA3"/>
              </a:solidFill>
              <a:effectLst/>
              <a:uLnTx/>
              <a:uFillTx/>
              <a:latin typeface="MaRS Marcin" pitchFamily="34" charset="0"/>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383458" y="804741"/>
            <a:ext cx="1133962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F65"/>
              </a:buClr>
              <a:buSzPts val="4400"/>
              <a:buFont typeface="Helvetica Neue"/>
              <a:buNone/>
            </a:pPr>
            <a:r>
              <a:rPr lang="en-US" b="1" dirty="0">
                <a:solidFill>
                  <a:srgbClr val="003DA3"/>
                </a:solidFill>
                <a:latin typeface="MaRS Marcin" pitchFamily="34" charset="0"/>
              </a:rPr>
              <a:t>How can we generate a greater impact with our purchases?</a:t>
            </a:r>
            <a:endParaRPr b="1" dirty="0">
              <a:solidFill>
                <a:srgbClr val="003DA3"/>
              </a:solidFill>
              <a:latin typeface="MaRS Marcin" pitchFamily="34" charset="0"/>
            </a:endParaRPr>
          </a:p>
        </p:txBody>
      </p:sp>
      <p:sp>
        <p:nvSpPr>
          <p:cNvPr id="150" name="Google Shape;150;p7"/>
          <p:cNvSpPr txBox="1">
            <a:spLocks noGrp="1"/>
          </p:cNvSpPr>
          <p:nvPr>
            <p:ph type="body" idx="1"/>
          </p:nvPr>
        </p:nvSpPr>
        <p:spPr>
          <a:xfrm>
            <a:off x="838200" y="2846440"/>
            <a:ext cx="10515600" cy="2212258"/>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rgbClr val="008BB0"/>
              </a:buClr>
              <a:buSzPts val="2800"/>
              <a:buNone/>
            </a:pPr>
            <a:r>
              <a:rPr lang="en-US" b="1" dirty="0">
                <a:solidFill>
                  <a:srgbClr val="003DA3"/>
                </a:solidFill>
                <a:latin typeface="MaRS Marcin" pitchFamily="34" charset="0"/>
              </a:rPr>
              <a:t>Purchasing from social enterprises can generate positive environmental impact as well as support the local community and economy. </a:t>
            </a:r>
            <a:endParaRPr b="1" dirty="0">
              <a:solidFill>
                <a:srgbClr val="003DA3"/>
              </a:solidFill>
              <a:latin typeface="MaRS Marcin"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7" name="Google Shape;157;p8"/>
          <p:cNvPicPr preferRelativeResize="0"/>
          <p:nvPr/>
        </p:nvPicPr>
        <p:blipFill rotWithShape="1">
          <a:blip r:embed="rId3">
            <a:alphaModFix amt="20000"/>
          </a:blip>
          <a:srcRect l="13333" t="16384" r="14408" b="15700"/>
          <a:stretch/>
        </p:blipFill>
        <p:spPr>
          <a:xfrm>
            <a:off x="-216650" y="0"/>
            <a:ext cx="12580853" cy="8868493"/>
          </a:xfrm>
          <a:prstGeom prst="rect">
            <a:avLst/>
          </a:prstGeom>
          <a:noFill/>
          <a:ln>
            <a:noFill/>
          </a:ln>
        </p:spPr>
      </p:pic>
      <p:sp>
        <p:nvSpPr>
          <p:cNvPr id="158" name="Google Shape;158;p8"/>
          <p:cNvSpPr txBox="1"/>
          <p:nvPr/>
        </p:nvSpPr>
        <p:spPr>
          <a:xfrm>
            <a:off x="10743383" y="6237513"/>
            <a:ext cx="958805" cy="3538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p:txBody>
      </p:sp>
      <p:sp>
        <p:nvSpPr>
          <p:cNvPr id="159" name="Google Shape;159;p8"/>
          <p:cNvSpPr txBox="1"/>
          <p:nvPr/>
        </p:nvSpPr>
        <p:spPr>
          <a:xfrm>
            <a:off x="10280648" y="7680829"/>
            <a:ext cx="1456267" cy="486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sz="2400">
              <a:solidFill>
                <a:schemeClr val="dk1"/>
              </a:solidFill>
              <a:latin typeface="Calibri"/>
              <a:ea typeface="Calibri"/>
              <a:cs typeface="Calibri"/>
              <a:sym typeface="Calibri"/>
            </a:endParaRPr>
          </a:p>
        </p:txBody>
      </p:sp>
      <p:sp>
        <p:nvSpPr>
          <p:cNvPr id="160" name="Google Shape;160;p8"/>
          <p:cNvSpPr/>
          <p:nvPr/>
        </p:nvSpPr>
        <p:spPr>
          <a:xfrm>
            <a:off x="9285626" y="1521484"/>
            <a:ext cx="2293817" cy="4660125"/>
          </a:xfrm>
          <a:prstGeom prst="rect">
            <a:avLst/>
          </a:prstGeom>
          <a:solidFill>
            <a:srgbClr val="EAF6FA">
              <a:alpha val="6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Helvetica Neue"/>
              <a:ea typeface="Helvetica Neue"/>
              <a:cs typeface="Helvetica Neue"/>
              <a:sym typeface="Helvetica Neue"/>
            </a:endParaRPr>
          </a:p>
        </p:txBody>
      </p:sp>
      <p:sp>
        <p:nvSpPr>
          <p:cNvPr id="161" name="Google Shape;161;p8"/>
          <p:cNvSpPr/>
          <p:nvPr/>
        </p:nvSpPr>
        <p:spPr>
          <a:xfrm>
            <a:off x="3779960" y="1484183"/>
            <a:ext cx="2293817" cy="4660125"/>
          </a:xfrm>
          <a:prstGeom prst="rect">
            <a:avLst/>
          </a:prstGeom>
          <a:solidFill>
            <a:srgbClr val="EAF6FA">
              <a:alpha val="6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Helvetica Neue"/>
              <a:ea typeface="Helvetica Neue"/>
              <a:cs typeface="Helvetica Neue"/>
              <a:sym typeface="Helvetica Neue"/>
            </a:endParaRPr>
          </a:p>
        </p:txBody>
      </p:sp>
      <p:sp>
        <p:nvSpPr>
          <p:cNvPr id="162" name="Google Shape;162;p8"/>
          <p:cNvSpPr/>
          <p:nvPr/>
        </p:nvSpPr>
        <p:spPr>
          <a:xfrm>
            <a:off x="811728" y="1456408"/>
            <a:ext cx="2293817" cy="4660125"/>
          </a:xfrm>
          <a:prstGeom prst="rect">
            <a:avLst/>
          </a:prstGeom>
          <a:solidFill>
            <a:srgbClr val="EAF6FA">
              <a:alpha val="6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Helvetica Neue"/>
              <a:ea typeface="Helvetica Neue"/>
              <a:cs typeface="Helvetica Neue"/>
              <a:sym typeface="Helvetica Neue"/>
            </a:endParaRPr>
          </a:p>
        </p:txBody>
      </p:sp>
      <p:sp>
        <p:nvSpPr>
          <p:cNvPr id="163" name="Google Shape;163;p8"/>
          <p:cNvSpPr/>
          <p:nvPr/>
        </p:nvSpPr>
        <p:spPr>
          <a:xfrm>
            <a:off x="3779962" y="1562577"/>
            <a:ext cx="2223113" cy="2223113"/>
          </a:xfrm>
          <a:prstGeom prst="ellipse">
            <a:avLst/>
          </a:prstGeom>
          <a:solidFill>
            <a:srgbClr val="49B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Helvetica Neue"/>
              <a:ea typeface="Helvetica Neue"/>
              <a:cs typeface="Helvetica Neue"/>
              <a:sym typeface="Helvetica Neue"/>
            </a:endParaRPr>
          </a:p>
        </p:txBody>
      </p:sp>
      <p:sp>
        <p:nvSpPr>
          <p:cNvPr id="164" name="Google Shape;164;p8"/>
          <p:cNvSpPr/>
          <p:nvPr/>
        </p:nvSpPr>
        <p:spPr>
          <a:xfrm>
            <a:off x="811728" y="1551626"/>
            <a:ext cx="2223113" cy="2223113"/>
          </a:xfrm>
          <a:prstGeom prst="ellipse">
            <a:avLst/>
          </a:prstGeom>
          <a:solidFill>
            <a:srgbClr val="146A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Helvetica Neue"/>
              <a:ea typeface="Helvetica Neue"/>
              <a:cs typeface="Helvetica Neue"/>
              <a:sym typeface="Helvetica Neue"/>
            </a:endParaRPr>
          </a:p>
        </p:txBody>
      </p:sp>
      <p:sp>
        <p:nvSpPr>
          <p:cNvPr id="165" name="Google Shape;165;p8"/>
          <p:cNvSpPr txBox="1"/>
          <p:nvPr/>
        </p:nvSpPr>
        <p:spPr>
          <a:xfrm>
            <a:off x="785373" y="1962086"/>
            <a:ext cx="2249467" cy="7489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267" b="1" dirty="0">
                <a:solidFill>
                  <a:srgbClr val="FFFFFF"/>
                </a:solidFill>
                <a:latin typeface="MaRS Marcin" pitchFamily="34" charset="0"/>
                <a:ea typeface="Helvetica Neue"/>
                <a:cs typeface="Helvetica Neue"/>
                <a:sym typeface="Helvetica Neue"/>
              </a:rPr>
              <a:t>10,000</a:t>
            </a:r>
            <a:endParaRPr dirty="0">
              <a:latin typeface="MaRS Marcin" pitchFamily="34" charset="0"/>
            </a:endParaRPr>
          </a:p>
        </p:txBody>
      </p:sp>
      <p:sp>
        <p:nvSpPr>
          <p:cNvPr id="166" name="Google Shape;166;p8"/>
          <p:cNvSpPr txBox="1"/>
          <p:nvPr/>
        </p:nvSpPr>
        <p:spPr>
          <a:xfrm>
            <a:off x="957844" y="2666210"/>
            <a:ext cx="1879217" cy="6256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733" b="1" dirty="0">
                <a:solidFill>
                  <a:srgbClr val="FFFFFF"/>
                </a:solidFill>
                <a:latin typeface="MaRS Marcin" pitchFamily="34" charset="0"/>
                <a:ea typeface="Helvetica Neue"/>
                <a:cs typeface="Helvetica Neue"/>
                <a:sym typeface="Helvetica Neue"/>
              </a:rPr>
              <a:t>SOCIAL</a:t>
            </a:r>
            <a:endParaRPr dirty="0">
              <a:latin typeface="MaRS Marcin" pitchFamily="34" charset="0"/>
            </a:endParaRPr>
          </a:p>
          <a:p>
            <a:pPr marL="0" marR="0" lvl="0" indent="0" algn="ctr" rtl="0">
              <a:spcBef>
                <a:spcPts val="0"/>
              </a:spcBef>
              <a:spcAft>
                <a:spcPts val="0"/>
              </a:spcAft>
              <a:buNone/>
            </a:pPr>
            <a:r>
              <a:rPr lang="en-US" sz="1733" b="1" dirty="0">
                <a:solidFill>
                  <a:srgbClr val="FFFFFF"/>
                </a:solidFill>
                <a:latin typeface="MaRS Marcin" pitchFamily="34" charset="0"/>
                <a:ea typeface="Helvetica Neue"/>
                <a:cs typeface="Helvetica Neue"/>
                <a:sym typeface="Helvetica Neue"/>
              </a:rPr>
              <a:t>ENTERPRISES</a:t>
            </a:r>
            <a:endParaRPr dirty="0">
              <a:latin typeface="MaRS Marcin" pitchFamily="34" charset="0"/>
            </a:endParaRPr>
          </a:p>
        </p:txBody>
      </p:sp>
      <p:sp>
        <p:nvSpPr>
          <p:cNvPr id="167" name="Google Shape;167;p8"/>
          <p:cNvSpPr txBox="1"/>
          <p:nvPr/>
        </p:nvSpPr>
        <p:spPr>
          <a:xfrm>
            <a:off x="811729" y="3724128"/>
            <a:ext cx="2223113" cy="1077306"/>
          </a:xfrm>
          <a:prstGeom prst="rect">
            <a:avLst/>
          </a:prstGeom>
          <a:noFill/>
          <a:ln>
            <a:noFill/>
          </a:ln>
        </p:spPr>
        <p:txBody>
          <a:bodyPr spcFirstLastPara="1" wrap="square" lIns="91425" tIns="45700" rIns="91425" bIns="45700" anchor="t" anchorCtr="0">
            <a:spAutoFit/>
          </a:bodyPr>
          <a:lstStyle/>
          <a:p>
            <a:pPr marL="0" marR="0" lvl="0" indent="0" algn="ctr" rtl="0">
              <a:lnSpc>
                <a:spcPct val="119984"/>
              </a:lnSpc>
              <a:spcBef>
                <a:spcPts val="0"/>
              </a:spcBef>
              <a:spcAft>
                <a:spcPts val="0"/>
              </a:spcAft>
              <a:buNone/>
            </a:pPr>
            <a:r>
              <a:rPr lang="en-US" sz="2667" dirty="0">
                <a:solidFill>
                  <a:srgbClr val="000000"/>
                </a:solidFill>
                <a:latin typeface="MaRS Marcin" pitchFamily="34" charset="0"/>
                <a:ea typeface="Helvetica Neue"/>
                <a:cs typeface="Helvetica Neue"/>
                <a:sym typeface="Helvetica Neue"/>
              </a:rPr>
              <a:t>operating in Ontario</a:t>
            </a:r>
            <a:endParaRPr dirty="0">
              <a:latin typeface="MaRS Marcin" pitchFamily="34" charset="0"/>
            </a:endParaRPr>
          </a:p>
        </p:txBody>
      </p:sp>
      <p:sp>
        <p:nvSpPr>
          <p:cNvPr id="168" name="Google Shape;168;p8"/>
          <p:cNvSpPr txBox="1"/>
          <p:nvPr/>
        </p:nvSpPr>
        <p:spPr>
          <a:xfrm>
            <a:off x="3779962" y="3735079"/>
            <a:ext cx="2223113" cy="1077306"/>
          </a:xfrm>
          <a:prstGeom prst="rect">
            <a:avLst/>
          </a:prstGeom>
          <a:noFill/>
          <a:ln>
            <a:noFill/>
          </a:ln>
        </p:spPr>
        <p:txBody>
          <a:bodyPr spcFirstLastPara="1" wrap="square" lIns="91425" tIns="45700" rIns="91425" bIns="45700" anchor="t" anchorCtr="0">
            <a:spAutoFit/>
          </a:bodyPr>
          <a:lstStyle/>
          <a:p>
            <a:pPr marL="0" marR="0" lvl="0" indent="0" algn="ctr" rtl="0">
              <a:lnSpc>
                <a:spcPct val="119984"/>
              </a:lnSpc>
              <a:spcBef>
                <a:spcPts val="0"/>
              </a:spcBef>
              <a:spcAft>
                <a:spcPts val="0"/>
              </a:spcAft>
              <a:buNone/>
            </a:pPr>
            <a:r>
              <a:rPr lang="en-US" sz="2667" dirty="0">
                <a:solidFill>
                  <a:srgbClr val="000000"/>
                </a:solidFill>
                <a:latin typeface="MaRS Marcin" pitchFamily="34" charset="0"/>
                <a:ea typeface="Helvetica Neue"/>
                <a:cs typeface="Helvetica Neue"/>
                <a:sym typeface="Helvetica Neue"/>
              </a:rPr>
              <a:t>operating in Québec</a:t>
            </a:r>
            <a:endParaRPr dirty="0">
              <a:latin typeface="MaRS Marcin" pitchFamily="34" charset="0"/>
            </a:endParaRPr>
          </a:p>
        </p:txBody>
      </p:sp>
      <p:sp>
        <p:nvSpPr>
          <p:cNvPr id="169" name="Google Shape;169;p8"/>
          <p:cNvSpPr txBox="1"/>
          <p:nvPr/>
        </p:nvSpPr>
        <p:spPr>
          <a:xfrm>
            <a:off x="9270097" y="3747904"/>
            <a:ext cx="2223116" cy="13235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67" dirty="0">
                <a:solidFill>
                  <a:srgbClr val="000000"/>
                </a:solidFill>
                <a:latin typeface="MaRS Marcin" pitchFamily="34" charset="0"/>
                <a:ea typeface="Helvetica Neue"/>
                <a:cs typeface="Helvetica Neue"/>
                <a:sym typeface="Helvetica Neue"/>
              </a:rPr>
              <a:t>Organic food market in Canada</a:t>
            </a:r>
            <a:endParaRPr sz="2133" i="1" dirty="0">
              <a:solidFill>
                <a:srgbClr val="000000"/>
              </a:solidFill>
              <a:latin typeface="MaRS Marcin" pitchFamily="34" charset="0"/>
              <a:ea typeface="Helvetica Neue"/>
              <a:cs typeface="Helvetica Neue"/>
              <a:sym typeface="Helvetica Neue"/>
            </a:endParaRPr>
          </a:p>
        </p:txBody>
      </p:sp>
      <p:sp>
        <p:nvSpPr>
          <p:cNvPr id="170" name="Google Shape;170;p8"/>
          <p:cNvSpPr txBox="1"/>
          <p:nvPr/>
        </p:nvSpPr>
        <p:spPr>
          <a:xfrm>
            <a:off x="3779963" y="5000268"/>
            <a:ext cx="2223112"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dirty="0">
                <a:solidFill>
                  <a:srgbClr val="003DA3"/>
                </a:solidFill>
                <a:latin typeface="MaRS Marcin" pitchFamily="34" charset="0"/>
                <a:ea typeface="Helvetica Neue"/>
                <a:cs typeface="Helvetica Neue"/>
                <a:sym typeface="Helvetica Neue"/>
              </a:rPr>
              <a:t>$4.3 billion in annual revenues</a:t>
            </a:r>
            <a:endParaRPr sz="2200" dirty="0">
              <a:solidFill>
                <a:srgbClr val="003DA3"/>
              </a:solidFill>
              <a:latin typeface="MaRS Marcin" pitchFamily="34" charset="0"/>
            </a:endParaRPr>
          </a:p>
        </p:txBody>
      </p:sp>
      <p:cxnSp>
        <p:nvCxnSpPr>
          <p:cNvPr id="171" name="Google Shape;171;p8"/>
          <p:cNvCxnSpPr/>
          <p:nvPr/>
        </p:nvCxnSpPr>
        <p:spPr>
          <a:xfrm>
            <a:off x="1012258" y="5438777"/>
            <a:ext cx="1879217" cy="1"/>
          </a:xfrm>
          <a:prstGeom prst="straightConnector1">
            <a:avLst/>
          </a:prstGeom>
          <a:noFill/>
          <a:ln w="19050" cap="flat" cmpd="sng">
            <a:solidFill>
              <a:srgbClr val="FFFFFF"/>
            </a:solidFill>
            <a:prstDash val="dot"/>
            <a:round/>
            <a:headEnd type="none" w="sm" len="sm"/>
            <a:tailEnd type="none" w="sm" len="sm"/>
          </a:ln>
        </p:spPr>
      </p:cxnSp>
      <p:cxnSp>
        <p:nvCxnSpPr>
          <p:cNvPr id="172" name="Google Shape;172;p8"/>
          <p:cNvCxnSpPr/>
          <p:nvPr/>
        </p:nvCxnSpPr>
        <p:spPr>
          <a:xfrm>
            <a:off x="5114720" y="5462512"/>
            <a:ext cx="1879217" cy="1"/>
          </a:xfrm>
          <a:prstGeom prst="straightConnector1">
            <a:avLst/>
          </a:prstGeom>
          <a:noFill/>
          <a:ln w="19050" cap="flat" cmpd="sng">
            <a:solidFill>
              <a:srgbClr val="FFFFFF"/>
            </a:solidFill>
            <a:prstDash val="dot"/>
            <a:round/>
            <a:headEnd type="none" w="sm" len="sm"/>
            <a:tailEnd type="none" w="sm" len="sm"/>
          </a:ln>
        </p:spPr>
      </p:cxnSp>
      <p:sp>
        <p:nvSpPr>
          <p:cNvPr id="173" name="Google Shape;173;p8"/>
          <p:cNvSpPr/>
          <p:nvPr/>
        </p:nvSpPr>
        <p:spPr>
          <a:xfrm>
            <a:off x="6547517" y="1511332"/>
            <a:ext cx="2293817" cy="4660125"/>
          </a:xfrm>
          <a:prstGeom prst="rect">
            <a:avLst/>
          </a:prstGeom>
          <a:solidFill>
            <a:srgbClr val="EAF6FA">
              <a:alpha val="6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Helvetica Neue"/>
              <a:ea typeface="Helvetica Neue"/>
              <a:cs typeface="Helvetica Neue"/>
              <a:sym typeface="Helvetica Neue"/>
            </a:endParaRPr>
          </a:p>
        </p:txBody>
      </p:sp>
      <p:sp>
        <p:nvSpPr>
          <p:cNvPr id="174" name="Google Shape;174;p8"/>
          <p:cNvSpPr txBox="1"/>
          <p:nvPr/>
        </p:nvSpPr>
        <p:spPr>
          <a:xfrm>
            <a:off x="6582867" y="3747369"/>
            <a:ext cx="2223116" cy="13235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67" dirty="0">
                <a:solidFill>
                  <a:srgbClr val="000000"/>
                </a:solidFill>
                <a:latin typeface="MaRS Marcin" pitchFamily="34" charset="0"/>
                <a:ea typeface="Helvetica Neue"/>
                <a:cs typeface="Helvetica Neue"/>
                <a:sym typeface="Helvetica Neue"/>
              </a:rPr>
              <a:t>Canadian </a:t>
            </a:r>
            <a:r>
              <a:rPr lang="en-US" sz="2667" dirty="0" err="1">
                <a:solidFill>
                  <a:srgbClr val="000000"/>
                </a:solidFill>
                <a:latin typeface="MaRS Marcin" pitchFamily="34" charset="0"/>
                <a:ea typeface="Helvetica Neue"/>
                <a:cs typeface="Helvetica Neue"/>
                <a:sym typeface="Helvetica Neue"/>
              </a:rPr>
              <a:t>cleantech</a:t>
            </a:r>
            <a:r>
              <a:rPr lang="en-US" sz="2667" dirty="0">
                <a:solidFill>
                  <a:srgbClr val="000000"/>
                </a:solidFill>
                <a:latin typeface="MaRS Marcin" pitchFamily="34" charset="0"/>
                <a:ea typeface="Helvetica Neue"/>
                <a:cs typeface="Helvetica Neue"/>
                <a:sym typeface="Helvetica Neue"/>
              </a:rPr>
              <a:t> industry</a:t>
            </a:r>
            <a:endParaRPr sz="2133" i="1" dirty="0">
              <a:solidFill>
                <a:srgbClr val="000000"/>
              </a:solidFill>
              <a:latin typeface="MaRS Marcin" pitchFamily="34" charset="0"/>
              <a:ea typeface="Helvetica Neue"/>
              <a:cs typeface="Helvetica Neue"/>
              <a:sym typeface="Helvetica Neue"/>
            </a:endParaRPr>
          </a:p>
        </p:txBody>
      </p:sp>
      <p:sp>
        <p:nvSpPr>
          <p:cNvPr id="175" name="Google Shape;175;p8"/>
          <p:cNvSpPr txBox="1"/>
          <p:nvPr/>
        </p:nvSpPr>
        <p:spPr>
          <a:xfrm>
            <a:off x="3801513" y="1962086"/>
            <a:ext cx="2099108" cy="7489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267" b="1" dirty="0">
                <a:solidFill>
                  <a:srgbClr val="FFFFFF"/>
                </a:solidFill>
                <a:latin typeface="MaRS Marcin" pitchFamily="34" charset="0"/>
                <a:ea typeface="Helvetica Neue"/>
                <a:cs typeface="Helvetica Neue"/>
                <a:sym typeface="Helvetica Neue"/>
              </a:rPr>
              <a:t>6,200</a:t>
            </a:r>
            <a:endParaRPr dirty="0">
              <a:latin typeface="MaRS Marcin" pitchFamily="34" charset="0"/>
            </a:endParaRPr>
          </a:p>
        </p:txBody>
      </p:sp>
      <p:sp>
        <p:nvSpPr>
          <p:cNvPr id="176" name="Google Shape;176;p8"/>
          <p:cNvSpPr txBox="1"/>
          <p:nvPr/>
        </p:nvSpPr>
        <p:spPr>
          <a:xfrm>
            <a:off x="3973982" y="2666210"/>
            <a:ext cx="1879217" cy="6256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733" b="1" dirty="0">
                <a:solidFill>
                  <a:srgbClr val="FFFFFF"/>
                </a:solidFill>
                <a:latin typeface="MaRS Marcin" pitchFamily="34" charset="0"/>
                <a:ea typeface="Helvetica Neue"/>
                <a:cs typeface="Helvetica Neue"/>
                <a:sym typeface="Helvetica Neue"/>
              </a:rPr>
              <a:t>SOCIAL</a:t>
            </a:r>
            <a:endParaRPr dirty="0">
              <a:latin typeface="MaRS Marcin" pitchFamily="34" charset="0"/>
            </a:endParaRPr>
          </a:p>
          <a:p>
            <a:pPr marL="0" marR="0" lvl="0" indent="0" algn="ctr" rtl="0">
              <a:spcBef>
                <a:spcPts val="0"/>
              </a:spcBef>
              <a:spcAft>
                <a:spcPts val="0"/>
              </a:spcAft>
              <a:buNone/>
            </a:pPr>
            <a:r>
              <a:rPr lang="en-US" sz="1733" b="1" dirty="0">
                <a:solidFill>
                  <a:srgbClr val="FFFFFF"/>
                </a:solidFill>
                <a:latin typeface="MaRS Marcin" pitchFamily="34" charset="0"/>
                <a:ea typeface="Helvetica Neue"/>
                <a:cs typeface="Helvetica Neue"/>
                <a:sym typeface="Helvetica Neue"/>
              </a:rPr>
              <a:t>ENTERPRISES</a:t>
            </a:r>
            <a:endParaRPr dirty="0">
              <a:latin typeface="MaRS Marcin" pitchFamily="34" charset="0"/>
            </a:endParaRPr>
          </a:p>
        </p:txBody>
      </p:sp>
      <p:sp>
        <p:nvSpPr>
          <p:cNvPr id="177" name="Google Shape;177;p8"/>
          <p:cNvSpPr/>
          <p:nvPr/>
        </p:nvSpPr>
        <p:spPr>
          <a:xfrm>
            <a:off x="6597617" y="1497433"/>
            <a:ext cx="2223113" cy="2223113"/>
          </a:xfrm>
          <a:prstGeom prst="ellipse">
            <a:avLst/>
          </a:prstGeom>
          <a:solidFill>
            <a:srgbClr val="48B5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Helvetica Neue"/>
              <a:ea typeface="Helvetica Neue"/>
              <a:cs typeface="Helvetica Neue"/>
              <a:sym typeface="Helvetica Neue"/>
            </a:endParaRPr>
          </a:p>
        </p:txBody>
      </p:sp>
      <p:sp>
        <p:nvSpPr>
          <p:cNvPr id="178" name="Google Shape;178;p8"/>
          <p:cNvSpPr txBox="1"/>
          <p:nvPr/>
        </p:nvSpPr>
        <p:spPr>
          <a:xfrm>
            <a:off x="6523877" y="1962086"/>
            <a:ext cx="2223113" cy="7489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267" b="1" dirty="0">
                <a:solidFill>
                  <a:srgbClr val="FFFFFF"/>
                </a:solidFill>
                <a:latin typeface="MaRS Marcin" pitchFamily="34" charset="0"/>
                <a:ea typeface="Helvetica Neue"/>
                <a:cs typeface="Helvetica Neue"/>
                <a:sym typeface="Helvetica Neue"/>
              </a:rPr>
              <a:t>$12</a:t>
            </a:r>
            <a:endParaRPr dirty="0">
              <a:latin typeface="MaRS Marcin" pitchFamily="34" charset="0"/>
            </a:endParaRPr>
          </a:p>
        </p:txBody>
      </p:sp>
      <p:sp>
        <p:nvSpPr>
          <p:cNvPr id="179" name="Google Shape;179;p8"/>
          <p:cNvSpPr txBox="1"/>
          <p:nvPr/>
        </p:nvSpPr>
        <p:spPr>
          <a:xfrm>
            <a:off x="6582869" y="2653403"/>
            <a:ext cx="2223113" cy="5436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933" b="1" dirty="0">
                <a:solidFill>
                  <a:srgbClr val="FFFFFF"/>
                </a:solidFill>
                <a:latin typeface="MaRS Marcin" pitchFamily="34" charset="0"/>
                <a:ea typeface="Helvetica Neue"/>
                <a:cs typeface="Helvetica Neue"/>
                <a:sym typeface="Helvetica Neue"/>
              </a:rPr>
              <a:t>BILLION</a:t>
            </a:r>
            <a:endParaRPr dirty="0">
              <a:latin typeface="MaRS Marcin" pitchFamily="34" charset="0"/>
            </a:endParaRPr>
          </a:p>
        </p:txBody>
      </p:sp>
      <p:sp>
        <p:nvSpPr>
          <p:cNvPr id="180" name="Google Shape;180;p8"/>
          <p:cNvSpPr txBox="1"/>
          <p:nvPr/>
        </p:nvSpPr>
        <p:spPr>
          <a:xfrm>
            <a:off x="6445042" y="5052781"/>
            <a:ext cx="2498767" cy="10769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33" dirty="0">
                <a:solidFill>
                  <a:srgbClr val="003DA3"/>
                </a:solidFill>
                <a:latin typeface="MaRS Marcin" pitchFamily="34" charset="0"/>
                <a:ea typeface="Helvetica Neue"/>
                <a:cs typeface="Helvetica Neue"/>
                <a:sym typeface="Helvetica Neue"/>
              </a:rPr>
              <a:t>employing 50,000 Canadians in 800 firms</a:t>
            </a:r>
            <a:endParaRPr dirty="0">
              <a:solidFill>
                <a:srgbClr val="003DA3"/>
              </a:solidFill>
              <a:latin typeface="MaRS Marcin" pitchFamily="34" charset="0"/>
            </a:endParaRPr>
          </a:p>
        </p:txBody>
      </p:sp>
      <p:sp>
        <p:nvSpPr>
          <p:cNvPr id="181" name="Google Shape;181;p8"/>
          <p:cNvSpPr/>
          <p:nvPr/>
        </p:nvSpPr>
        <p:spPr>
          <a:xfrm>
            <a:off x="9314344" y="1528378"/>
            <a:ext cx="2223113" cy="2223113"/>
          </a:xfrm>
          <a:prstGeom prst="ellipse">
            <a:avLst/>
          </a:prstGeom>
          <a:solidFill>
            <a:srgbClr val="48B5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Helvetica Neue"/>
              <a:ea typeface="Helvetica Neue"/>
              <a:cs typeface="Helvetica Neue"/>
              <a:sym typeface="Helvetica Neue"/>
            </a:endParaRPr>
          </a:p>
        </p:txBody>
      </p:sp>
      <p:sp>
        <p:nvSpPr>
          <p:cNvPr id="182" name="Google Shape;182;p8"/>
          <p:cNvSpPr txBox="1"/>
          <p:nvPr/>
        </p:nvSpPr>
        <p:spPr>
          <a:xfrm>
            <a:off x="9314344" y="1962086"/>
            <a:ext cx="2223113" cy="7489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267" b="1" dirty="0">
                <a:solidFill>
                  <a:srgbClr val="FFFFFF"/>
                </a:solidFill>
                <a:latin typeface="MaRS Marcin" pitchFamily="34" charset="0"/>
                <a:ea typeface="Helvetica Neue"/>
                <a:cs typeface="Helvetica Neue"/>
                <a:sym typeface="Helvetica Neue"/>
              </a:rPr>
              <a:t>$3.5</a:t>
            </a:r>
            <a:endParaRPr dirty="0">
              <a:latin typeface="MaRS Marcin" pitchFamily="34" charset="0"/>
            </a:endParaRPr>
          </a:p>
        </p:txBody>
      </p:sp>
      <p:sp>
        <p:nvSpPr>
          <p:cNvPr id="183" name="Google Shape;183;p8"/>
          <p:cNvSpPr txBox="1"/>
          <p:nvPr/>
        </p:nvSpPr>
        <p:spPr>
          <a:xfrm>
            <a:off x="9314344" y="2653403"/>
            <a:ext cx="2223113" cy="5436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933" b="1" dirty="0">
                <a:solidFill>
                  <a:srgbClr val="FFFFFF"/>
                </a:solidFill>
                <a:latin typeface="MaRS Marcin" pitchFamily="34" charset="0"/>
                <a:ea typeface="Helvetica Neue"/>
                <a:cs typeface="Helvetica Neue"/>
                <a:sym typeface="Helvetica Neue"/>
              </a:rPr>
              <a:t>BILLION</a:t>
            </a:r>
            <a:endParaRPr dirty="0">
              <a:latin typeface="MaRS Marcin" pitchFamily="34" charset="0"/>
            </a:endParaRPr>
          </a:p>
        </p:txBody>
      </p:sp>
      <p:sp>
        <p:nvSpPr>
          <p:cNvPr id="184" name="Google Shape;184;p8"/>
          <p:cNvSpPr txBox="1"/>
          <p:nvPr/>
        </p:nvSpPr>
        <p:spPr>
          <a:xfrm>
            <a:off x="315275" y="6189571"/>
            <a:ext cx="4799445" cy="4018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rgbClr val="000000"/>
                </a:solidFill>
                <a:latin typeface="Helvetica Neue"/>
                <a:ea typeface="Helvetica Neue"/>
                <a:cs typeface="Helvetica Neue"/>
                <a:sym typeface="Helvetica Neue"/>
              </a:rPr>
              <a:t> </a:t>
            </a:r>
            <a:r>
              <a:rPr lang="en-US" sz="1000" u="sng" dirty="0">
                <a:solidFill>
                  <a:srgbClr val="000000"/>
                </a:solidFill>
                <a:latin typeface="MaRS Marcin" pitchFamily="34" charset="0"/>
                <a:ea typeface="Helvetica Neue"/>
                <a:cs typeface="Helvetica Neue"/>
                <a:sym typeface="Helvetica Neue"/>
                <a:hlinkClick r:id="rId4"/>
              </a:rPr>
              <a:t>2015 Canadian Clean Technology Industry Report</a:t>
            </a:r>
            <a:r>
              <a:rPr lang="en-US" sz="1000" dirty="0">
                <a:solidFill>
                  <a:srgbClr val="000000"/>
                </a:solidFill>
                <a:latin typeface="MaRS Marcin" pitchFamily="34" charset="0"/>
                <a:ea typeface="Helvetica Neue"/>
                <a:cs typeface="Helvetica Neue"/>
                <a:sym typeface="Helvetica Neue"/>
              </a:rPr>
              <a:t>. </a:t>
            </a:r>
            <a:r>
              <a:rPr lang="en-US" sz="1000" dirty="0" err="1">
                <a:solidFill>
                  <a:srgbClr val="000000"/>
                </a:solidFill>
                <a:latin typeface="MaRS Marcin" pitchFamily="34" charset="0"/>
                <a:ea typeface="Helvetica Neue"/>
                <a:cs typeface="Helvetica Neue"/>
                <a:sym typeface="Helvetica Neue"/>
              </a:rPr>
              <a:t>Analytica</a:t>
            </a:r>
            <a:r>
              <a:rPr lang="en-US" sz="1000" dirty="0">
                <a:solidFill>
                  <a:srgbClr val="000000"/>
                </a:solidFill>
                <a:latin typeface="MaRS Marcin" pitchFamily="34" charset="0"/>
                <a:ea typeface="Helvetica Neue"/>
                <a:cs typeface="Helvetica Neue"/>
                <a:sym typeface="Helvetica Neue"/>
              </a:rPr>
              <a:t> Advisors (2015).</a:t>
            </a:r>
            <a:endParaRPr sz="1000" dirty="0">
              <a:latin typeface="MaRS Marcin" pitchFamily="34" charset="0"/>
            </a:endParaRPr>
          </a:p>
          <a:p>
            <a:pPr marL="0" marR="0" lvl="0" indent="0" algn="l" rtl="0">
              <a:spcBef>
                <a:spcPts val="0"/>
              </a:spcBef>
              <a:spcAft>
                <a:spcPts val="0"/>
              </a:spcAft>
              <a:buNone/>
            </a:pPr>
            <a:r>
              <a:rPr lang="en-US" sz="1000" u="sng" dirty="0" smtClean="0">
                <a:solidFill>
                  <a:srgbClr val="000000"/>
                </a:solidFill>
                <a:latin typeface="MaRS Marcin" pitchFamily="34" charset="0"/>
                <a:ea typeface="Helvetica Neue"/>
                <a:cs typeface="Helvetica Neue"/>
                <a:sym typeface="Helvetica Neue"/>
                <a:hlinkClick r:id="rId5"/>
              </a:rPr>
              <a:t>The </a:t>
            </a:r>
            <a:r>
              <a:rPr lang="en-US" sz="1000" u="sng" dirty="0">
                <a:solidFill>
                  <a:srgbClr val="000000"/>
                </a:solidFill>
                <a:latin typeface="MaRS Marcin" pitchFamily="34" charset="0"/>
                <a:ea typeface="Helvetica Neue"/>
                <a:cs typeface="Helvetica Neue"/>
                <a:sym typeface="Helvetica Neue"/>
                <a:hlinkClick r:id="rId5"/>
              </a:rPr>
              <a:t>National Organic Food Market</a:t>
            </a:r>
            <a:r>
              <a:rPr lang="en-US" sz="1000" dirty="0">
                <a:solidFill>
                  <a:srgbClr val="000000"/>
                </a:solidFill>
                <a:latin typeface="MaRS Marcin" pitchFamily="34" charset="0"/>
                <a:ea typeface="Helvetica Neue"/>
                <a:cs typeface="Helvetica Neue"/>
                <a:sym typeface="Helvetica Neue"/>
              </a:rPr>
              <a:t>. Canada Organic Trade Association (2013</a:t>
            </a:r>
            <a:r>
              <a:rPr lang="en-US" sz="1000" dirty="0" smtClean="0">
                <a:solidFill>
                  <a:srgbClr val="000000"/>
                </a:solidFill>
                <a:latin typeface="MaRS Marcin" pitchFamily="34" charset="0"/>
                <a:ea typeface="Helvetica Neue"/>
                <a:cs typeface="Helvetica Neue"/>
                <a:sym typeface="Helvetica Neue"/>
              </a:rPr>
              <a:t>)</a:t>
            </a:r>
            <a:endParaRPr sz="1000" dirty="0">
              <a:solidFill>
                <a:schemeClr val="dk1"/>
              </a:solidFill>
              <a:latin typeface="Helvetica Neue"/>
              <a:ea typeface="Helvetica Neue"/>
              <a:cs typeface="Helvetica Neue"/>
              <a:sym typeface="Helvetica Neue"/>
            </a:endParaRPr>
          </a:p>
        </p:txBody>
      </p:sp>
      <p:sp>
        <p:nvSpPr>
          <p:cNvPr id="156" name="Google Shape;156;p8"/>
          <p:cNvSpPr txBox="1">
            <a:spLocks noGrp="1"/>
          </p:cNvSpPr>
          <p:nvPr>
            <p:ph type="title"/>
          </p:nvPr>
        </p:nvSpPr>
        <p:spPr>
          <a:xfrm>
            <a:off x="198253" y="324463"/>
            <a:ext cx="11751047" cy="111397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F65"/>
              </a:buClr>
              <a:buSzPts val="4300"/>
              <a:buFont typeface="Helvetica Neue"/>
              <a:buNone/>
            </a:pPr>
            <a:r>
              <a:rPr lang="en-US" b="1" dirty="0">
                <a:solidFill>
                  <a:srgbClr val="003DA3"/>
                </a:solidFill>
                <a:latin typeface="MaRS Marcin" pitchFamily="34" charset="0"/>
                <a:ea typeface="Helvetica Neue"/>
                <a:cs typeface="Helvetica Neue"/>
                <a:sym typeface="Helvetica Neue"/>
              </a:rPr>
              <a:t>SEs: A Large and Growing Market in Canada</a:t>
            </a:r>
            <a:endParaRPr b="1" dirty="0">
              <a:solidFill>
                <a:srgbClr val="003DA3"/>
              </a:solidFill>
              <a:latin typeface="MaRS Marcin"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2303</Words>
  <Application>Microsoft Office PowerPoint</Application>
  <PresentationFormat>Custom</PresentationFormat>
  <Paragraphs>275</Paragraphs>
  <Slides>28</Slides>
  <Notes>26</Notes>
  <HiddenSlides>1</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Introduction to Buying with Impact</vt:lpstr>
      <vt:lpstr>Session Overview</vt:lpstr>
      <vt:lpstr>Sustainable Development Goals</vt:lpstr>
      <vt:lpstr>Can you think of ways your work aligns with the SDGs?</vt:lpstr>
      <vt:lpstr>Impact Pillars at [Your Institution]</vt:lpstr>
      <vt:lpstr>Slide 7</vt:lpstr>
      <vt:lpstr>How can we generate a greater impact with our purchases?</vt:lpstr>
      <vt:lpstr>SEs: A Large and Growing Market in Canada</vt:lpstr>
      <vt:lpstr>Social Enterprise: Ontario’s Definition </vt:lpstr>
      <vt:lpstr>Slide 11</vt:lpstr>
      <vt:lpstr>Defining Impact Certifications </vt:lpstr>
      <vt:lpstr>Procurement at [Your Institution]</vt:lpstr>
      <vt:lpstr>Social Enterprises</vt:lpstr>
      <vt:lpstr>Social Enterprise Example </vt:lpstr>
      <vt:lpstr>Social Enterprise Example</vt:lpstr>
      <vt:lpstr>How We Manage Impact </vt:lpstr>
      <vt:lpstr>How We Will Report On Impact</vt:lpstr>
      <vt:lpstr>Impact Example: Recycled Paper – Brazil, Bignardi Papéis </vt:lpstr>
      <vt:lpstr>Impact Example: YORBuild Sustainable Construction – England, UK</vt:lpstr>
      <vt:lpstr>Impact Example: Laser Printer Toner Cartridges – France, APF Entreprises 34</vt:lpstr>
      <vt:lpstr>Purchasing from SEs  at Anchor Institutions</vt:lpstr>
      <vt:lpstr>Where Can You Find Social Enterprises?</vt:lpstr>
      <vt:lpstr>Where Can You Find Impact Businesses?</vt:lpstr>
      <vt:lpstr>How to Purchase from SEs?</vt:lpstr>
      <vt:lpstr>Questions?</vt:lpstr>
      <vt:lpstr>Feedback on Seminar</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Buying with Impact</dc:title>
  <dc:creator>Microsoft Office User</dc:creator>
  <cp:lastModifiedBy>Windows User</cp:lastModifiedBy>
  <cp:revision>91</cp:revision>
  <dcterms:created xsi:type="dcterms:W3CDTF">2019-05-02T15:11:49Z</dcterms:created>
  <dcterms:modified xsi:type="dcterms:W3CDTF">2019-08-21T18:10:19Z</dcterms:modified>
</cp:coreProperties>
</file>