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58" r:id="rId3"/>
    <p:sldId id="259" r:id="rId4"/>
  </p:sldIdLst>
  <p:sldSz cx="7412038" cy="9180513"/>
  <p:notesSz cx="6858000" cy="9144000"/>
  <p:defaultTextStyle>
    <a:defPPr>
      <a:defRPr lang="en-US"/>
    </a:defPPr>
    <a:lvl1pPr marL="0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4071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8141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22212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96283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70353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44424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18495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92565" algn="l" defTabSz="94814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Rose" initials="PR" lastIdx="16" clrIdx="0">
    <p:extLst>
      <p:ext uri="{19B8F6BF-5375-455C-9EA6-DF929625EA0E}">
        <p15:presenceInfo xmlns="" xmlns:p15="http://schemas.microsoft.com/office/powerpoint/2012/main" userId="S::prose@marsdd.com::46ae7345-c774-4826-8435-0fb6a8dc40d2" providerId="AD"/>
      </p:ext>
    </p:extLst>
  </p:cmAuthor>
  <p:cmAuthor id="2" name="Microsoft Office User" initials="MOU" lastIdx="1" clrIdx="1">
    <p:extLst>
      <p:ext uri="{19B8F6BF-5375-455C-9EA6-DF929625EA0E}">
        <p15:presenceInfo xmlns=""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3"/>
    <a:srgbClr val="FFE0E5"/>
    <a:srgbClr val="013CA4"/>
    <a:srgbClr val="F1EDFF"/>
    <a:srgbClr val="E6E6FF"/>
    <a:srgbClr val="F0F0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0"/>
    <p:restoredTop sz="84404"/>
  </p:normalViewPr>
  <p:slideViewPr>
    <p:cSldViewPr snapToGrid="0" snapToObjects="1">
      <p:cViewPr>
        <p:scale>
          <a:sx n="120" d="100"/>
          <a:sy n="120" d="100"/>
        </p:scale>
        <p:origin x="-1626" y="-78"/>
      </p:cViewPr>
      <p:guideLst>
        <p:guide orient="horz" pos="2892"/>
        <p:guide pos="23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815F1-C6A2-5049-8272-FC51FF5EF19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4400" y="1143000"/>
            <a:ext cx="2489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46F7-D322-9F46-A04A-F69981F3A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826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4071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48141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22212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96283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70353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44424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18495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92565" algn="l" defTabSz="9481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2813" y="1143000"/>
            <a:ext cx="24923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  <a:p>
            <a:endParaRPr lang="en-US" dirty="0"/>
          </a:p>
          <a:p>
            <a:r>
              <a:rPr lang="en-US" dirty="0"/>
              <a:t>Ideally this would be an online form OR a digital pdf form with fillable fields that has a send button that sends info into an institutional database.</a:t>
            </a:r>
          </a:p>
          <a:p>
            <a:endParaRPr lang="en-US" dirty="0"/>
          </a:p>
          <a:p>
            <a:r>
              <a:rPr lang="en-US" dirty="0"/>
              <a:t>Key to the use of digital form is that you can require certain fields to be filled before submission as well as a check to make sure information inputted is correct, for example addresses, or a quotation cost that falls within the quotation threshold. It can also connect two items or provide extra instruction.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Purchaser fills in information at the top of the form, shaded in grey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Supplier fills in all other information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6F7-D322-9F46-A04A-F69981F3A7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8034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82813" y="1143000"/>
            <a:ext cx="24923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Purchaser fills in information at the top of the form, shaded in grey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Supplier fills in all other information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6F7-D322-9F46-A04A-F69981F3A7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518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903" y="1502461"/>
            <a:ext cx="6300232" cy="3196179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507" y="4821896"/>
            <a:ext cx="5559029" cy="2216498"/>
          </a:xfrm>
        </p:spPr>
        <p:txBody>
          <a:bodyPr/>
          <a:lstStyle>
            <a:lvl1pPr marL="0" indent="0" algn="ctr">
              <a:buNone/>
              <a:defRPr sz="1900"/>
            </a:lvl1pPr>
            <a:lvl2pPr marL="355553" indent="0" algn="ctr">
              <a:buNone/>
              <a:defRPr sz="1600"/>
            </a:lvl2pPr>
            <a:lvl3pPr marL="711106" indent="0" algn="ctr">
              <a:buNone/>
              <a:defRPr sz="1400"/>
            </a:lvl3pPr>
            <a:lvl4pPr marL="1066659" indent="0" algn="ctr">
              <a:buNone/>
              <a:defRPr sz="1200"/>
            </a:lvl4pPr>
            <a:lvl5pPr marL="1422212" indent="0" algn="ctr">
              <a:buNone/>
              <a:defRPr sz="1200"/>
            </a:lvl5pPr>
            <a:lvl6pPr marL="1777765" indent="0" algn="ctr">
              <a:buNone/>
              <a:defRPr sz="1200"/>
            </a:lvl6pPr>
            <a:lvl7pPr marL="2133318" indent="0" algn="ctr">
              <a:buNone/>
              <a:defRPr sz="1200"/>
            </a:lvl7pPr>
            <a:lvl8pPr marL="2488871" indent="0" algn="ctr">
              <a:buNone/>
              <a:defRPr sz="1200"/>
            </a:lvl8pPr>
            <a:lvl9pPr marL="284442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35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879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4241" y="488780"/>
            <a:ext cx="1598220" cy="77800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578" y="488780"/>
            <a:ext cx="4702012" cy="77800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81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947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20" y="2288759"/>
            <a:ext cx="6392883" cy="3818837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720" y="6143722"/>
            <a:ext cx="6392883" cy="2008236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355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11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666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222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777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1333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888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8444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284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578" y="2443887"/>
            <a:ext cx="3150116" cy="58249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2345" y="2443887"/>
            <a:ext cx="3150116" cy="58249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542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6" y="488781"/>
            <a:ext cx="6392883" cy="177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546" y="2250501"/>
            <a:ext cx="3135639" cy="1102936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5553" indent="0">
              <a:buNone/>
              <a:defRPr sz="1600" b="1"/>
            </a:lvl2pPr>
            <a:lvl3pPr marL="711106" indent="0">
              <a:buNone/>
              <a:defRPr sz="1400" b="1"/>
            </a:lvl3pPr>
            <a:lvl4pPr marL="1066659" indent="0">
              <a:buNone/>
              <a:defRPr sz="1200" b="1"/>
            </a:lvl4pPr>
            <a:lvl5pPr marL="1422212" indent="0">
              <a:buNone/>
              <a:defRPr sz="1200" b="1"/>
            </a:lvl5pPr>
            <a:lvl6pPr marL="1777765" indent="0">
              <a:buNone/>
              <a:defRPr sz="1200" b="1"/>
            </a:lvl6pPr>
            <a:lvl7pPr marL="2133318" indent="0">
              <a:buNone/>
              <a:defRPr sz="1200" b="1"/>
            </a:lvl7pPr>
            <a:lvl8pPr marL="2488871" indent="0">
              <a:buNone/>
              <a:defRPr sz="1200" b="1"/>
            </a:lvl8pPr>
            <a:lvl9pPr marL="284442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6" y="3353439"/>
            <a:ext cx="3135639" cy="49324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2347" y="2250501"/>
            <a:ext cx="3151081" cy="1102936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5553" indent="0">
              <a:buNone/>
              <a:defRPr sz="1600" b="1"/>
            </a:lvl2pPr>
            <a:lvl3pPr marL="711106" indent="0">
              <a:buNone/>
              <a:defRPr sz="1400" b="1"/>
            </a:lvl3pPr>
            <a:lvl4pPr marL="1066659" indent="0">
              <a:buNone/>
              <a:defRPr sz="1200" b="1"/>
            </a:lvl4pPr>
            <a:lvl5pPr marL="1422212" indent="0">
              <a:buNone/>
              <a:defRPr sz="1200" b="1"/>
            </a:lvl5pPr>
            <a:lvl6pPr marL="1777765" indent="0">
              <a:buNone/>
              <a:defRPr sz="1200" b="1"/>
            </a:lvl6pPr>
            <a:lvl7pPr marL="2133318" indent="0">
              <a:buNone/>
              <a:defRPr sz="1200" b="1"/>
            </a:lvl7pPr>
            <a:lvl8pPr marL="2488871" indent="0">
              <a:buNone/>
              <a:defRPr sz="1200" b="1"/>
            </a:lvl8pPr>
            <a:lvl9pPr marL="284442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52347" y="3353439"/>
            <a:ext cx="3151081" cy="49324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498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30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6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3" y="612034"/>
            <a:ext cx="2390576" cy="2142119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084" y="1321828"/>
            <a:ext cx="3752345" cy="65241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3" y="2754155"/>
            <a:ext cx="2390576" cy="5102410"/>
          </a:xfrm>
        </p:spPr>
        <p:txBody>
          <a:bodyPr/>
          <a:lstStyle>
            <a:lvl1pPr marL="0" indent="0">
              <a:buNone/>
              <a:defRPr sz="1200"/>
            </a:lvl1pPr>
            <a:lvl2pPr marL="355553" indent="0">
              <a:buNone/>
              <a:defRPr sz="1100"/>
            </a:lvl2pPr>
            <a:lvl3pPr marL="711106" indent="0">
              <a:buNone/>
              <a:defRPr sz="900"/>
            </a:lvl3pPr>
            <a:lvl4pPr marL="1066659" indent="0">
              <a:buNone/>
              <a:defRPr sz="800"/>
            </a:lvl4pPr>
            <a:lvl5pPr marL="1422212" indent="0">
              <a:buNone/>
              <a:defRPr sz="800"/>
            </a:lvl5pPr>
            <a:lvl6pPr marL="1777765" indent="0">
              <a:buNone/>
              <a:defRPr sz="800"/>
            </a:lvl6pPr>
            <a:lvl7pPr marL="2133318" indent="0">
              <a:buNone/>
              <a:defRPr sz="800"/>
            </a:lvl7pPr>
            <a:lvl8pPr marL="2488871" indent="0">
              <a:buNone/>
              <a:defRPr sz="800"/>
            </a:lvl8pPr>
            <a:lvl9pPr marL="284442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316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3" y="612034"/>
            <a:ext cx="2390576" cy="2142119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51084" y="1321828"/>
            <a:ext cx="3752345" cy="6524115"/>
          </a:xfrm>
        </p:spPr>
        <p:txBody>
          <a:bodyPr anchor="t"/>
          <a:lstStyle>
            <a:lvl1pPr marL="0" indent="0">
              <a:buNone/>
              <a:defRPr sz="2500"/>
            </a:lvl1pPr>
            <a:lvl2pPr marL="355553" indent="0">
              <a:buNone/>
              <a:defRPr sz="2200"/>
            </a:lvl2pPr>
            <a:lvl3pPr marL="711106" indent="0">
              <a:buNone/>
              <a:defRPr sz="1900"/>
            </a:lvl3pPr>
            <a:lvl4pPr marL="1066659" indent="0">
              <a:buNone/>
              <a:defRPr sz="1600"/>
            </a:lvl4pPr>
            <a:lvl5pPr marL="1422212" indent="0">
              <a:buNone/>
              <a:defRPr sz="1600"/>
            </a:lvl5pPr>
            <a:lvl6pPr marL="1777765" indent="0">
              <a:buNone/>
              <a:defRPr sz="1600"/>
            </a:lvl6pPr>
            <a:lvl7pPr marL="2133318" indent="0">
              <a:buNone/>
              <a:defRPr sz="1600"/>
            </a:lvl7pPr>
            <a:lvl8pPr marL="2488871" indent="0">
              <a:buNone/>
              <a:defRPr sz="1600"/>
            </a:lvl8pPr>
            <a:lvl9pPr marL="2844424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3" y="2754155"/>
            <a:ext cx="2390576" cy="5102410"/>
          </a:xfrm>
        </p:spPr>
        <p:txBody>
          <a:bodyPr/>
          <a:lstStyle>
            <a:lvl1pPr marL="0" indent="0">
              <a:buNone/>
              <a:defRPr sz="1200"/>
            </a:lvl1pPr>
            <a:lvl2pPr marL="355553" indent="0">
              <a:buNone/>
              <a:defRPr sz="1100"/>
            </a:lvl2pPr>
            <a:lvl3pPr marL="711106" indent="0">
              <a:buNone/>
              <a:defRPr sz="900"/>
            </a:lvl3pPr>
            <a:lvl4pPr marL="1066659" indent="0">
              <a:buNone/>
              <a:defRPr sz="800"/>
            </a:lvl4pPr>
            <a:lvl5pPr marL="1422212" indent="0">
              <a:buNone/>
              <a:defRPr sz="800"/>
            </a:lvl5pPr>
            <a:lvl6pPr marL="1777765" indent="0">
              <a:buNone/>
              <a:defRPr sz="800"/>
            </a:lvl6pPr>
            <a:lvl7pPr marL="2133318" indent="0">
              <a:buNone/>
              <a:defRPr sz="800"/>
            </a:lvl7pPr>
            <a:lvl8pPr marL="2488871" indent="0">
              <a:buNone/>
              <a:defRPr sz="800"/>
            </a:lvl8pPr>
            <a:lvl9pPr marL="284442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062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9580" y="488781"/>
            <a:ext cx="6392883" cy="1774474"/>
          </a:xfrm>
          <a:prstGeom prst="rect">
            <a:avLst/>
          </a:prstGeom>
        </p:spPr>
        <p:txBody>
          <a:bodyPr vert="horz" lIns="94814" tIns="47407" rIns="94814" bIns="4740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580" y="2443887"/>
            <a:ext cx="6392883" cy="582495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9580" y="8508979"/>
            <a:ext cx="1667709" cy="488777"/>
          </a:xfrm>
          <a:prstGeom prst="rect">
            <a:avLst/>
          </a:prstGeom>
        </p:spPr>
        <p:txBody>
          <a:bodyPr vert="horz" lIns="94814" tIns="47407" rIns="94814" bIns="47407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5A8E9-D6B2-394A-A4C2-794156B7D639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55240" y="8508979"/>
            <a:ext cx="2501563" cy="488777"/>
          </a:xfrm>
          <a:prstGeom prst="rect">
            <a:avLst/>
          </a:prstGeom>
        </p:spPr>
        <p:txBody>
          <a:bodyPr vert="horz" lIns="94814" tIns="47407" rIns="94814" bIns="47407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34754" y="8508979"/>
            <a:ext cx="1667709" cy="488777"/>
          </a:xfrm>
          <a:prstGeom prst="rect">
            <a:avLst/>
          </a:prstGeom>
        </p:spPr>
        <p:txBody>
          <a:bodyPr vert="horz" lIns="94814" tIns="47407" rIns="94814" bIns="47407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E3728-C988-524B-A1E2-2C70BDE97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538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1106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777" indent="-177777" algn="l" defTabSz="711106" rtl="0" eaLnBrk="1" latinLnBrk="0" hangingPunct="1">
        <a:lnSpc>
          <a:spcPct val="90000"/>
        </a:lnSpc>
        <a:spcBef>
          <a:spcPts val="778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30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88883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436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99989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542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1095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648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22201" indent="-177777" algn="l" defTabSz="711106" rtl="0" eaLnBrk="1" latinLnBrk="0" hangingPunct="1">
        <a:lnSpc>
          <a:spcPct val="90000"/>
        </a:lnSpc>
        <a:spcBef>
          <a:spcPts val="389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553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106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659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212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7765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318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8871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4424" algn="l" defTabSz="7111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7412038" cy="2623929"/>
          </a:xfrm>
          <a:prstGeom prst="rect">
            <a:avLst/>
          </a:prstGeom>
          <a:solidFill>
            <a:srgbClr val="003DA3">
              <a:alpha val="6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1702" y="628153"/>
            <a:ext cx="588510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MaRS Marcin" pitchFamily="34" charset="0"/>
              </a:rPr>
              <a:t>Buying With Impact: Social Enterprise Procurement  Playbook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702" y="1751537"/>
            <a:ext cx="5391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A075"/>
                </a:solidFill>
                <a:latin typeface="MaRS Marcin" pitchFamily="34" charset="0"/>
              </a:rPr>
              <a:t>Request for Quotation Form</a:t>
            </a:r>
            <a:endParaRPr lang="en-US" dirty="0"/>
          </a:p>
        </p:txBody>
      </p:sp>
      <p:pic>
        <p:nvPicPr>
          <p:cNvPr id="5" name="Picture 4" descr="MaRS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108" y="628153"/>
            <a:ext cx="1527544" cy="15292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B05920-28E3-994F-8BE1-3E0500781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20" y="454939"/>
            <a:ext cx="7224186" cy="2702452"/>
          </a:xfrm>
          <a:solidFill>
            <a:srgbClr val="F0F0F0"/>
          </a:solidFill>
        </p:spPr>
        <p:txBody>
          <a:bodyPr anchor="t">
            <a:noAutofit/>
          </a:bodyPr>
          <a:lstStyle/>
          <a:p>
            <a:pPr algn="l"/>
            <a:r>
              <a:rPr lang="en-US" sz="1200" b="1" dirty="0">
                <a:latin typeface="MaRS Marcin" pitchFamily="34" charset="0"/>
                <a:cs typeface="Arial" panose="020B0604020202020204" pitchFamily="34" charset="0"/>
              </a:rPr>
              <a:t>To be filled in by purchaser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4561B896-4551-9549-A3B0-1E0A7591D161}"/>
              </a:ext>
            </a:extLst>
          </p:cNvPr>
          <p:cNvCxnSpPr>
            <a:cxnSpLocks/>
          </p:cNvCxnSpPr>
          <p:nvPr/>
        </p:nvCxnSpPr>
        <p:spPr>
          <a:xfrm>
            <a:off x="776437" y="930630"/>
            <a:ext cx="2806117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43450FE-DB59-4241-9AC7-AC88D62D2A13}"/>
              </a:ext>
            </a:extLst>
          </p:cNvPr>
          <p:cNvSpPr txBox="1"/>
          <p:nvPr/>
        </p:nvSpPr>
        <p:spPr>
          <a:xfrm>
            <a:off x="186162" y="751495"/>
            <a:ext cx="120661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Name: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A838540-3E4C-7441-ADA3-D9F3B1E6ACF5}"/>
              </a:ext>
            </a:extLst>
          </p:cNvPr>
          <p:cNvSpPr txBox="1"/>
          <p:nvPr/>
        </p:nvSpPr>
        <p:spPr>
          <a:xfrm>
            <a:off x="3822352" y="1045200"/>
            <a:ext cx="906430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Institution: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508A24D-4804-9147-AC04-3167339B1BA8}"/>
              </a:ext>
            </a:extLst>
          </p:cNvPr>
          <p:cNvSpPr txBox="1"/>
          <p:nvPr/>
        </p:nvSpPr>
        <p:spPr>
          <a:xfrm>
            <a:off x="162268" y="1914450"/>
            <a:ext cx="2434116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Goods/Services Requested: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DF2A3CF-851D-0C40-8549-403C13C05DF5}"/>
              </a:ext>
            </a:extLst>
          </p:cNvPr>
          <p:cNvSpPr txBox="1"/>
          <p:nvPr/>
        </p:nvSpPr>
        <p:spPr>
          <a:xfrm>
            <a:off x="3791311" y="2487531"/>
            <a:ext cx="1890297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Delivery Instructions: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D972212-278A-4D41-9443-07F2F4325409}"/>
              </a:ext>
            </a:extLst>
          </p:cNvPr>
          <p:cNvSpPr txBox="1"/>
          <p:nvPr/>
        </p:nvSpPr>
        <p:spPr>
          <a:xfrm>
            <a:off x="3811121" y="1602942"/>
            <a:ext cx="1363736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Date Requested: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8FE7C558-114F-8346-B23F-8393D1B60385}"/>
              </a:ext>
            </a:extLst>
          </p:cNvPr>
          <p:cNvCxnSpPr>
            <a:cxnSpLocks/>
          </p:cNvCxnSpPr>
          <p:nvPr/>
        </p:nvCxnSpPr>
        <p:spPr>
          <a:xfrm>
            <a:off x="4980000" y="1505102"/>
            <a:ext cx="20840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DA7C471D-066C-9246-8A14-504B5CD1F09E}"/>
              </a:ext>
            </a:extLst>
          </p:cNvPr>
          <p:cNvCxnSpPr>
            <a:cxnSpLocks/>
          </p:cNvCxnSpPr>
          <p:nvPr/>
        </p:nvCxnSpPr>
        <p:spPr>
          <a:xfrm>
            <a:off x="879089" y="1524954"/>
            <a:ext cx="35147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11587CCF-B8F7-1440-84F1-B23FFEF7446A}"/>
              </a:ext>
            </a:extLst>
          </p:cNvPr>
          <p:cNvCxnSpPr>
            <a:cxnSpLocks/>
          </p:cNvCxnSpPr>
          <p:nvPr/>
        </p:nvCxnSpPr>
        <p:spPr>
          <a:xfrm>
            <a:off x="2191386" y="2098204"/>
            <a:ext cx="48758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34C52F1B-75F4-5944-A780-0E656E25B915}"/>
              </a:ext>
            </a:extLst>
          </p:cNvPr>
          <p:cNvCxnSpPr>
            <a:cxnSpLocks/>
          </p:cNvCxnSpPr>
          <p:nvPr/>
        </p:nvCxnSpPr>
        <p:spPr>
          <a:xfrm>
            <a:off x="5304581" y="2663780"/>
            <a:ext cx="17720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C7B66CB1-12C5-1245-96DF-BF13B27D1E0C}"/>
              </a:ext>
            </a:extLst>
          </p:cNvPr>
          <p:cNvCxnSpPr>
            <a:cxnSpLocks/>
          </p:cNvCxnSpPr>
          <p:nvPr/>
        </p:nvCxnSpPr>
        <p:spPr>
          <a:xfrm>
            <a:off x="240205" y="2377983"/>
            <a:ext cx="68462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E49F3339-6702-F44B-B248-4B7430FCEC4B}"/>
              </a:ext>
            </a:extLst>
          </p:cNvPr>
          <p:cNvSpPr txBox="1"/>
          <p:nvPr/>
        </p:nvSpPr>
        <p:spPr>
          <a:xfrm>
            <a:off x="3776644" y="750935"/>
            <a:ext cx="1482408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Phone #: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5145FA8-CF60-D545-8D7D-935A9FCB2DA6}"/>
              </a:ext>
            </a:extLst>
          </p:cNvPr>
          <p:cNvSpPr txBox="1"/>
          <p:nvPr/>
        </p:nvSpPr>
        <p:spPr>
          <a:xfrm>
            <a:off x="173209" y="1041330"/>
            <a:ext cx="1245343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Email Address: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147C87C7-DA2D-EA41-93FF-46E7B5CC1FAA}"/>
              </a:ext>
            </a:extLst>
          </p:cNvPr>
          <p:cNvCxnSpPr>
            <a:cxnSpLocks/>
          </p:cNvCxnSpPr>
          <p:nvPr/>
        </p:nvCxnSpPr>
        <p:spPr>
          <a:xfrm>
            <a:off x="4568907" y="943211"/>
            <a:ext cx="24951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9F344F43-C4A7-874F-9AB6-338005D198BF}"/>
              </a:ext>
            </a:extLst>
          </p:cNvPr>
          <p:cNvCxnSpPr>
            <a:cxnSpLocks/>
          </p:cNvCxnSpPr>
          <p:nvPr/>
        </p:nvCxnSpPr>
        <p:spPr>
          <a:xfrm>
            <a:off x="1288213" y="1227371"/>
            <a:ext cx="25919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88FDC8D9-6991-1E4F-957E-7CF953397D8B}"/>
              </a:ext>
            </a:extLst>
          </p:cNvPr>
          <p:cNvSpPr txBox="1"/>
          <p:nvPr/>
        </p:nvSpPr>
        <p:spPr>
          <a:xfrm>
            <a:off x="193184" y="7847364"/>
            <a:ext cx="4345715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Relevant Experience: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205A4D1E-75D7-B34C-8A1C-249567EF8075}"/>
              </a:ext>
            </a:extLst>
          </p:cNvPr>
          <p:cNvSpPr txBox="1"/>
          <p:nvPr/>
        </p:nvSpPr>
        <p:spPr>
          <a:xfrm>
            <a:off x="73227" y="69997"/>
            <a:ext cx="3429546" cy="388128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b="1" dirty="0">
                <a:latin typeface="MaRS Marcin" pitchFamily="34" charset="0"/>
                <a:cs typeface="Arial" panose="020B0604020202020204" pitchFamily="34" charset="0"/>
              </a:rPr>
              <a:t>Request for Quotation Form 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="" xmlns:a16="http://schemas.microsoft.com/office/drawing/2014/main" id="{EE433EFE-EC4B-C24C-AD60-3EBD86156CF8}"/>
              </a:ext>
            </a:extLst>
          </p:cNvPr>
          <p:cNvSpPr txBox="1">
            <a:spLocks/>
          </p:cNvSpPr>
          <p:nvPr/>
        </p:nvSpPr>
        <p:spPr>
          <a:xfrm>
            <a:off x="145057" y="3250605"/>
            <a:ext cx="5559029" cy="344813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>
                <a:latin typeface="MaRS Marcin" pitchFamily="34" charset="0"/>
                <a:cs typeface="Arial" panose="020B0604020202020204" pitchFamily="34" charset="0"/>
              </a:rPr>
              <a:t>Supplier Information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6548CD9C-F978-8347-9BF7-C4705DDE5968}"/>
              </a:ext>
            </a:extLst>
          </p:cNvPr>
          <p:cNvSpPr txBox="1"/>
          <p:nvPr/>
        </p:nvSpPr>
        <p:spPr>
          <a:xfrm>
            <a:off x="145058" y="3523478"/>
            <a:ext cx="1666273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Contact Name: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9EC1A3A7-CEBA-8F4F-9BF0-8124B36B018A}"/>
              </a:ext>
            </a:extLst>
          </p:cNvPr>
          <p:cNvSpPr txBox="1"/>
          <p:nvPr/>
        </p:nvSpPr>
        <p:spPr>
          <a:xfrm>
            <a:off x="127121" y="3807744"/>
            <a:ext cx="696716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Email: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BE8026C-6A57-4245-ACC8-1552E55941B8}"/>
              </a:ext>
            </a:extLst>
          </p:cNvPr>
          <p:cNvSpPr txBox="1"/>
          <p:nvPr/>
        </p:nvSpPr>
        <p:spPr>
          <a:xfrm>
            <a:off x="145056" y="4526575"/>
            <a:ext cx="1942070" cy="280406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200" b="1" dirty="0">
                <a:latin typeface="MaRS Marcin" pitchFamily="34" charset="0"/>
                <a:cs typeface="Arial" panose="020B0604020202020204" pitchFamily="34" charset="0"/>
              </a:rPr>
              <a:t>Quote: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6EA0535B-19D1-234E-84DB-418383FFAB3B}"/>
              </a:ext>
            </a:extLst>
          </p:cNvPr>
          <p:cNvSpPr txBox="1"/>
          <p:nvPr/>
        </p:nvSpPr>
        <p:spPr>
          <a:xfrm>
            <a:off x="3809675" y="3523478"/>
            <a:ext cx="786678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Phone #: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="" xmlns:a16="http://schemas.microsoft.com/office/drawing/2014/main" id="{79F7FF0E-92E0-5645-87F0-ACD768C52EFB}"/>
              </a:ext>
            </a:extLst>
          </p:cNvPr>
          <p:cNvCxnSpPr>
            <a:cxnSpLocks/>
          </p:cNvCxnSpPr>
          <p:nvPr/>
        </p:nvCxnSpPr>
        <p:spPr>
          <a:xfrm>
            <a:off x="4538900" y="3732008"/>
            <a:ext cx="2436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4071A594-896E-E74C-B484-3D237F6684A0}"/>
              </a:ext>
            </a:extLst>
          </p:cNvPr>
          <p:cNvCxnSpPr>
            <a:cxnSpLocks/>
          </p:cNvCxnSpPr>
          <p:nvPr/>
        </p:nvCxnSpPr>
        <p:spPr>
          <a:xfrm>
            <a:off x="673546" y="4007479"/>
            <a:ext cx="29090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Table 74">
            <a:extLst>
              <a:ext uri="{FF2B5EF4-FFF2-40B4-BE49-F238E27FC236}">
                <a16:creationId xmlns="" xmlns:a16="http://schemas.microsoft.com/office/drawing/2014/main" id="{8CC28EE0-FD88-A244-96F1-4C427081A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6691841"/>
              </p:ext>
            </p:extLst>
          </p:nvPr>
        </p:nvGraphicFramePr>
        <p:xfrm>
          <a:off x="205320" y="4809838"/>
          <a:ext cx="6858752" cy="1710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90">
                  <a:extLst>
                    <a:ext uri="{9D8B030D-6E8A-4147-A177-3AD203B41FA5}">
                      <a16:colId xmlns="" xmlns:a16="http://schemas.microsoft.com/office/drawing/2014/main" val="1410272319"/>
                    </a:ext>
                  </a:extLst>
                </a:gridCol>
                <a:gridCol w="1508974">
                  <a:extLst>
                    <a:ext uri="{9D8B030D-6E8A-4147-A177-3AD203B41FA5}">
                      <a16:colId xmlns="" xmlns:a16="http://schemas.microsoft.com/office/drawing/2014/main" val="2437621312"/>
                    </a:ext>
                  </a:extLst>
                </a:gridCol>
                <a:gridCol w="1322505">
                  <a:extLst>
                    <a:ext uri="{9D8B030D-6E8A-4147-A177-3AD203B41FA5}">
                      <a16:colId xmlns="" xmlns:a16="http://schemas.microsoft.com/office/drawing/2014/main" val="1368935219"/>
                    </a:ext>
                  </a:extLst>
                </a:gridCol>
                <a:gridCol w="1469683">
                  <a:extLst>
                    <a:ext uri="{9D8B030D-6E8A-4147-A177-3AD203B41FA5}">
                      <a16:colId xmlns="" xmlns:a16="http://schemas.microsoft.com/office/drawing/2014/main" val="151742557"/>
                    </a:ext>
                  </a:extLst>
                </a:gridCol>
              </a:tblGrid>
              <a:tr h="244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MaRS Marcin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 marL="98827" marR="98827" marT="45902" marB="45902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MaRS Marcin" pitchFamily="34" charset="0"/>
                          <a:cs typeface="Arial" panose="020B0604020202020204" pitchFamily="34" charset="0"/>
                        </a:rPr>
                        <a:t>Quantity</a:t>
                      </a:r>
                    </a:p>
                  </a:txBody>
                  <a:tcPr marL="98827" marR="98827" marT="45902" marB="45902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MaRS Marcin" pitchFamily="34" charset="0"/>
                          <a:cs typeface="Arial" panose="020B0604020202020204" pitchFamily="34" charset="0"/>
                        </a:rPr>
                        <a:t>Unit Price</a:t>
                      </a:r>
                    </a:p>
                  </a:txBody>
                  <a:tcPr marL="98827" marR="98827" marT="45902" marB="45902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MaRS Marcin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8827" marR="98827" marT="45902" marB="45902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4143942"/>
                  </a:ext>
                </a:extLst>
              </a:tr>
              <a:tr h="237519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804718"/>
                  </a:ext>
                </a:extLst>
              </a:tr>
              <a:tr h="237519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6279397"/>
                  </a:ext>
                </a:extLst>
              </a:tr>
              <a:tr h="237519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3428629"/>
                  </a:ext>
                </a:extLst>
              </a:tr>
              <a:tr h="237519">
                <a:tc gridSpan="3"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MaRS Marcin" pitchFamily="34" charset="0"/>
                          <a:cs typeface="Arial" panose="020B0604020202020204" pitchFamily="34" charset="0"/>
                        </a:rPr>
                        <a:t>Fees</a:t>
                      </a: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035322"/>
                  </a:ext>
                </a:extLst>
              </a:tr>
              <a:tr h="237519">
                <a:tc gridSpan="3"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MaRS Marcin" pitchFamily="34" charset="0"/>
                          <a:cs typeface="Arial" panose="020B0604020202020204" pitchFamily="34" charset="0"/>
                        </a:rPr>
                        <a:t>Taxes</a:t>
                      </a: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7984407"/>
                  </a:ext>
                </a:extLst>
              </a:tr>
              <a:tr h="244814">
                <a:tc gridSpan="3"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MaRS Marcin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827" marR="98827" marT="45902" marB="4590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9605482"/>
                  </a:ext>
                </a:extLst>
              </a:tr>
            </a:tbl>
          </a:graphicData>
        </a:graphic>
      </p:graphicFrame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A7F25F4A-ED53-A74D-AC47-74C9BE8E160E}"/>
              </a:ext>
            </a:extLst>
          </p:cNvPr>
          <p:cNvCxnSpPr>
            <a:cxnSpLocks/>
          </p:cNvCxnSpPr>
          <p:nvPr/>
        </p:nvCxnSpPr>
        <p:spPr>
          <a:xfrm>
            <a:off x="1887360" y="6715820"/>
            <a:ext cx="51956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17ED699E-DF8F-0E4D-B204-23B74B2FA0FC}"/>
              </a:ext>
            </a:extLst>
          </p:cNvPr>
          <p:cNvSpPr txBox="1"/>
          <p:nvPr/>
        </p:nvSpPr>
        <p:spPr>
          <a:xfrm>
            <a:off x="201778" y="6514251"/>
            <a:ext cx="1758204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Expected Delivery Date: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1DFE05FD-AD9B-874C-A1BA-F930612C962D}"/>
              </a:ext>
            </a:extLst>
          </p:cNvPr>
          <p:cNvSpPr txBox="1"/>
          <p:nvPr/>
        </p:nvSpPr>
        <p:spPr>
          <a:xfrm>
            <a:off x="3584775" y="3834511"/>
            <a:ext cx="1549904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Organization Name: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="" xmlns:a16="http://schemas.microsoft.com/office/drawing/2014/main" id="{3792A0F4-2C35-7048-94D7-77CDC56D3DA9}"/>
              </a:ext>
            </a:extLst>
          </p:cNvPr>
          <p:cNvCxnSpPr>
            <a:cxnSpLocks/>
          </p:cNvCxnSpPr>
          <p:nvPr/>
        </p:nvCxnSpPr>
        <p:spPr>
          <a:xfrm>
            <a:off x="5047727" y="4007479"/>
            <a:ext cx="19316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7DCEBBE7-6829-2F46-931F-0749260D6347}"/>
              </a:ext>
            </a:extLst>
          </p:cNvPr>
          <p:cNvSpPr txBox="1"/>
          <p:nvPr/>
        </p:nvSpPr>
        <p:spPr>
          <a:xfrm>
            <a:off x="146149" y="2481152"/>
            <a:ext cx="1890297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Additional Information: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="" xmlns:a16="http://schemas.microsoft.com/office/drawing/2014/main" id="{1607A1AF-831E-2B45-8F26-D8087E48B9DD}"/>
              </a:ext>
            </a:extLst>
          </p:cNvPr>
          <p:cNvCxnSpPr>
            <a:cxnSpLocks/>
          </p:cNvCxnSpPr>
          <p:nvPr/>
        </p:nvCxnSpPr>
        <p:spPr>
          <a:xfrm>
            <a:off x="1811329" y="2663781"/>
            <a:ext cx="1928284" cy="5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="" xmlns:a16="http://schemas.microsoft.com/office/drawing/2014/main" id="{79D59DC0-60FC-8347-8F3E-81391BEF209C}"/>
              </a:ext>
            </a:extLst>
          </p:cNvPr>
          <p:cNvCxnSpPr>
            <a:cxnSpLocks/>
          </p:cNvCxnSpPr>
          <p:nvPr/>
        </p:nvCxnSpPr>
        <p:spPr>
          <a:xfrm>
            <a:off x="230406" y="2972138"/>
            <a:ext cx="35217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="" xmlns:a16="http://schemas.microsoft.com/office/drawing/2014/main" id="{74E2D34C-3448-4946-B94A-0E0F5ACA2602}"/>
              </a:ext>
            </a:extLst>
          </p:cNvPr>
          <p:cNvCxnSpPr>
            <a:cxnSpLocks/>
          </p:cNvCxnSpPr>
          <p:nvPr/>
        </p:nvCxnSpPr>
        <p:spPr>
          <a:xfrm>
            <a:off x="1237512" y="3732008"/>
            <a:ext cx="25146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5CFD4958-1768-4E49-91D3-32EB0FE53084}"/>
              </a:ext>
            </a:extLst>
          </p:cNvPr>
          <p:cNvSpPr txBox="1"/>
          <p:nvPr/>
        </p:nvSpPr>
        <p:spPr>
          <a:xfrm>
            <a:off x="232502" y="6802243"/>
            <a:ext cx="1758204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Product Specifications: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="" xmlns:a16="http://schemas.microsoft.com/office/drawing/2014/main" id="{10F0AE29-CBAB-024D-BC0A-F4CDD8C06C6F}"/>
              </a:ext>
            </a:extLst>
          </p:cNvPr>
          <p:cNvCxnSpPr>
            <a:cxnSpLocks/>
          </p:cNvCxnSpPr>
          <p:nvPr/>
        </p:nvCxnSpPr>
        <p:spPr>
          <a:xfrm>
            <a:off x="3930350" y="2972138"/>
            <a:ext cx="3146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3D6B155A-5362-1141-BA40-F585E11AD1E8}"/>
              </a:ext>
            </a:extLst>
          </p:cNvPr>
          <p:cNvCxnSpPr>
            <a:cxnSpLocks/>
          </p:cNvCxnSpPr>
          <p:nvPr/>
        </p:nvCxnSpPr>
        <p:spPr>
          <a:xfrm>
            <a:off x="262083" y="8201008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5B9F04AA-D0ED-1E4D-BAD7-229D108E793D}"/>
              </a:ext>
            </a:extLst>
          </p:cNvPr>
          <p:cNvCxnSpPr>
            <a:cxnSpLocks/>
          </p:cNvCxnSpPr>
          <p:nvPr/>
        </p:nvCxnSpPr>
        <p:spPr>
          <a:xfrm>
            <a:off x="243128" y="8462604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="" xmlns:a16="http://schemas.microsoft.com/office/drawing/2014/main" id="{2D743264-94CA-BB4F-B922-A8B703C7E558}"/>
              </a:ext>
            </a:extLst>
          </p:cNvPr>
          <p:cNvCxnSpPr>
            <a:cxnSpLocks/>
          </p:cNvCxnSpPr>
          <p:nvPr/>
        </p:nvCxnSpPr>
        <p:spPr>
          <a:xfrm>
            <a:off x="243128" y="8704455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="" xmlns:a16="http://schemas.microsoft.com/office/drawing/2014/main" id="{6192E194-4A5F-7F4A-8D29-453F52E8EF1D}"/>
              </a:ext>
            </a:extLst>
          </p:cNvPr>
          <p:cNvCxnSpPr>
            <a:cxnSpLocks/>
          </p:cNvCxnSpPr>
          <p:nvPr/>
        </p:nvCxnSpPr>
        <p:spPr>
          <a:xfrm>
            <a:off x="243128" y="8956181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="" xmlns:a16="http://schemas.microsoft.com/office/drawing/2014/main" id="{B275FEED-14A8-C541-8F33-CF30F4A2AC30}"/>
              </a:ext>
            </a:extLst>
          </p:cNvPr>
          <p:cNvCxnSpPr>
            <a:cxnSpLocks/>
          </p:cNvCxnSpPr>
          <p:nvPr/>
        </p:nvCxnSpPr>
        <p:spPr>
          <a:xfrm>
            <a:off x="289132" y="7718745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="" xmlns:a16="http://schemas.microsoft.com/office/drawing/2014/main" id="{0B16D6DF-8106-AF48-9A5E-AE020AD7C47A}"/>
              </a:ext>
            </a:extLst>
          </p:cNvPr>
          <p:cNvCxnSpPr>
            <a:cxnSpLocks/>
          </p:cNvCxnSpPr>
          <p:nvPr/>
        </p:nvCxnSpPr>
        <p:spPr>
          <a:xfrm>
            <a:off x="303634" y="7467022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="" xmlns:a16="http://schemas.microsoft.com/office/drawing/2014/main" id="{6F8CBB1A-8467-094A-A5EA-6411D0B84F26}"/>
              </a:ext>
            </a:extLst>
          </p:cNvPr>
          <p:cNvCxnSpPr>
            <a:cxnSpLocks/>
          </p:cNvCxnSpPr>
          <p:nvPr/>
        </p:nvCxnSpPr>
        <p:spPr>
          <a:xfrm>
            <a:off x="303634" y="7215299"/>
            <a:ext cx="68209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="" xmlns:a16="http://schemas.microsoft.com/office/drawing/2014/main" id="{7DCBBFA3-2F19-7944-8944-1C2699EA3690}"/>
              </a:ext>
            </a:extLst>
          </p:cNvPr>
          <p:cNvCxnSpPr>
            <a:cxnSpLocks/>
          </p:cNvCxnSpPr>
          <p:nvPr/>
        </p:nvCxnSpPr>
        <p:spPr>
          <a:xfrm>
            <a:off x="876431" y="4261688"/>
            <a:ext cx="20481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8292A06-F840-B042-9249-C0F445A2EC53}"/>
              </a:ext>
            </a:extLst>
          </p:cNvPr>
          <p:cNvSpPr/>
          <p:nvPr/>
        </p:nvSpPr>
        <p:spPr>
          <a:xfrm>
            <a:off x="169765" y="1323655"/>
            <a:ext cx="726883" cy="265017"/>
          </a:xfrm>
          <a:prstGeom prst="rect">
            <a:avLst/>
          </a:prstGeom>
        </p:spPr>
        <p:txBody>
          <a:bodyPr wrap="none" lIns="94814" tIns="47407" rIns="94814" bIns="47407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Address:</a:t>
            </a:r>
            <a:endParaRPr lang="en-US" sz="1100" dirty="0">
              <a:latin typeface="MaRS Marcin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="" xmlns:a16="http://schemas.microsoft.com/office/drawing/2014/main" id="{C3D8016B-D129-ED45-8D8E-11D2542A95E1}"/>
              </a:ext>
            </a:extLst>
          </p:cNvPr>
          <p:cNvCxnSpPr>
            <a:cxnSpLocks/>
          </p:cNvCxnSpPr>
          <p:nvPr/>
        </p:nvCxnSpPr>
        <p:spPr>
          <a:xfrm>
            <a:off x="4642930" y="1230984"/>
            <a:ext cx="24211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9EB10A2-F84C-7241-9FB7-B066716DC274}"/>
              </a:ext>
            </a:extLst>
          </p:cNvPr>
          <p:cNvSpPr/>
          <p:nvPr/>
        </p:nvSpPr>
        <p:spPr>
          <a:xfrm>
            <a:off x="169763" y="1596571"/>
            <a:ext cx="1458596" cy="265017"/>
          </a:xfrm>
          <a:prstGeom prst="rect">
            <a:avLst/>
          </a:prstGeom>
        </p:spPr>
        <p:txBody>
          <a:bodyPr wrap="square" lIns="94814" tIns="47407" rIns="94814" bIns="47407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Postal Code:</a:t>
            </a:r>
            <a:endParaRPr lang="en-US" sz="1100" dirty="0">
              <a:latin typeface="MaRS Marcin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107B566E-27E7-D44B-984F-67B701C8508F}"/>
              </a:ext>
            </a:extLst>
          </p:cNvPr>
          <p:cNvCxnSpPr>
            <a:cxnSpLocks/>
          </p:cNvCxnSpPr>
          <p:nvPr/>
        </p:nvCxnSpPr>
        <p:spPr>
          <a:xfrm>
            <a:off x="1161857" y="1792338"/>
            <a:ext cx="25377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5C99D333-72E3-C447-AAF7-73425DF598BE}"/>
              </a:ext>
            </a:extLst>
          </p:cNvPr>
          <p:cNvSpPr/>
          <p:nvPr/>
        </p:nvSpPr>
        <p:spPr>
          <a:xfrm>
            <a:off x="4502864" y="1326276"/>
            <a:ext cx="486432" cy="265017"/>
          </a:xfrm>
          <a:prstGeom prst="rect">
            <a:avLst/>
          </a:prstGeom>
        </p:spPr>
        <p:txBody>
          <a:bodyPr wrap="none" lIns="94814" tIns="47407" rIns="94814" bIns="47407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City :</a:t>
            </a:r>
            <a:endParaRPr lang="en-US" sz="1100" dirty="0">
              <a:latin typeface="MaRS Marcin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="" xmlns:a16="http://schemas.microsoft.com/office/drawing/2014/main" id="{CB24962A-F99C-9E4E-A297-B58B623E982F}"/>
              </a:ext>
            </a:extLst>
          </p:cNvPr>
          <p:cNvCxnSpPr>
            <a:cxnSpLocks/>
          </p:cNvCxnSpPr>
          <p:nvPr/>
        </p:nvCxnSpPr>
        <p:spPr>
          <a:xfrm>
            <a:off x="5047726" y="1794881"/>
            <a:ext cx="2016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70B53940-2A4D-0541-8724-8EDE855BD402}"/>
              </a:ext>
            </a:extLst>
          </p:cNvPr>
          <p:cNvSpPr txBox="1"/>
          <p:nvPr/>
        </p:nvSpPr>
        <p:spPr>
          <a:xfrm>
            <a:off x="125906" y="4070777"/>
            <a:ext cx="1365768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Address: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="" xmlns:a16="http://schemas.microsoft.com/office/drawing/2014/main" id="{81E1C194-CA4E-254E-921A-8ACC1493DE45}"/>
              </a:ext>
            </a:extLst>
          </p:cNvPr>
          <p:cNvCxnSpPr>
            <a:cxnSpLocks/>
          </p:cNvCxnSpPr>
          <p:nvPr/>
        </p:nvCxnSpPr>
        <p:spPr>
          <a:xfrm>
            <a:off x="3430095" y="4284326"/>
            <a:ext cx="1549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C401B640-EF5E-3D44-824F-D982EDA2826C}"/>
              </a:ext>
            </a:extLst>
          </p:cNvPr>
          <p:cNvSpPr txBox="1"/>
          <p:nvPr/>
        </p:nvSpPr>
        <p:spPr>
          <a:xfrm>
            <a:off x="2989671" y="4075153"/>
            <a:ext cx="1365768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City: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0388ED45-5FA2-A846-9AF2-F734D5FF288F}"/>
              </a:ext>
            </a:extLst>
          </p:cNvPr>
          <p:cNvSpPr txBox="1"/>
          <p:nvPr/>
        </p:nvSpPr>
        <p:spPr>
          <a:xfrm>
            <a:off x="4949788" y="4097976"/>
            <a:ext cx="1462629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Postal Code: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="" xmlns:a16="http://schemas.microsoft.com/office/drawing/2014/main" id="{94839E16-BB37-CF4E-9EB3-7DEE2D297253}"/>
              </a:ext>
            </a:extLst>
          </p:cNvPr>
          <p:cNvCxnSpPr>
            <a:cxnSpLocks/>
          </p:cNvCxnSpPr>
          <p:nvPr/>
        </p:nvCxnSpPr>
        <p:spPr>
          <a:xfrm>
            <a:off x="5913344" y="4279860"/>
            <a:ext cx="1062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="" xmlns:a16="http://schemas.microsoft.com/office/drawing/2014/main" id="{F825903E-AF49-EA4F-AE9D-13F8297B25F2}"/>
              </a:ext>
            </a:extLst>
          </p:cNvPr>
          <p:cNvCxnSpPr>
            <a:cxnSpLocks/>
          </p:cNvCxnSpPr>
          <p:nvPr/>
        </p:nvCxnSpPr>
        <p:spPr>
          <a:xfrm>
            <a:off x="863288" y="4503580"/>
            <a:ext cx="20481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A958C150-53F3-B044-8359-8AB618EFD545}"/>
              </a:ext>
            </a:extLst>
          </p:cNvPr>
          <p:cNvSpPr txBox="1"/>
          <p:nvPr/>
        </p:nvSpPr>
        <p:spPr>
          <a:xfrm>
            <a:off x="1839129" y="6809968"/>
            <a:ext cx="4442644" cy="249628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(Include details about the product including materials, quality, sourcing etc.)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21D7933F-5B03-EB46-BADB-E3B5AFF046E9}"/>
              </a:ext>
            </a:extLst>
          </p:cNvPr>
          <p:cNvSpPr txBox="1"/>
          <p:nvPr/>
        </p:nvSpPr>
        <p:spPr>
          <a:xfrm>
            <a:off x="1658758" y="7845058"/>
            <a:ext cx="4857822" cy="249628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sz="1000" i="1" dirty="0">
                <a:latin typeface="MaRS Marcin" pitchFamily="34" charset="0"/>
                <a:cs typeface="Arial" panose="020B0604020202020204" pitchFamily="34" charset="0"/>
              </a:rPr>
              <a:t>(Describe any similar experience, length of business operations, previous clients etc.)</a:t>
            </a:r>
          </a:p>
        </p:txBody>
      </p:sp>
    </p:spTree>
    <p:extLst>
      <p:ext uri="{BB962C8B-B14F-4D97-AF65-F5344CB8AC3E}">
        <p14:creationId xmlns="" xmlns:p14="http://schemas.microsoft.com/office/powerpoint/2010/main" val="22931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E2D8BD3D-929A-FD48-9ACB-17D8774B3B53}"/>
              </a:ext>
            </a:extLst>
          </p:cNvPr>
          <p:cNvSpPr txBox="1"/>
          <p:nvPr/>
        </p:nvSpPr>
        <p:spPr>
          <a:xfrm>
            <a:off x="243996" y="506419"/>
            <a:ext cx="2802037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b="1" dirty="0">
                <a:latin typeface="MaRS Marcin" pitchFamily="34" charset="0"/>
                <a:cs typeface="Arial" panose="020B0604020202020204" pitchFamily="34" charset="0"/>
              </a:rPr>
              <a:t>Please select all that apply: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2171826-E627-5846-8A35-B1A3D72B678E}"/>
              </a:ext>
            </a:extLst>
          </p:cNvPr>
          <p:cNvSpPr/>
          <p:nvPr/>
        </p:nvSpPr>
        <p:spPr>
          <a:xfrm>
            <a:off x="345212" y="986861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FBE3AF5A-AAAF-7648-A65D-EEF439D5C214}"/>
              </a:ext>
            </a:extLst>
          </p:cNvPr>
          <p:cNvSpPr txBox="1"/>
          <p:nvPr/>
        </p:nvSpPr>
        <p:spPr>
          <a:xfrm>
            <a:off x="498229" y="6445138"/>
            <a:ext cx="4330184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I measure or report on my social/environmental impact.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7729B6F2-CAB1-C149-87E6-0BE473B10F8F}"/>
              </a:ext>
            </a:extLst>
          </p:cNvPr>
          <p:cNvSpPr txBox="1"/>
          <p:nvPr/>
        </p:nvSpPr>
        <p:spPr>
          <a:xfrm>
            <a:off x="490080" y="6841188"/>
            <a:ext cx="487214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pPr lvl="0"/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I have the following social/environmental impact certification(s):</a:t>
            </a:r>
            <a:endParaRPr lang="en-CA" sz="1100" dirty="0">
              <a:latin typeface="MaRS Marcin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898130F9-F214-224B-9E7E-410A3AC2ACB0}"/>
              </a:ext>
            </a:extLst>
          </p:cNvPr>
          <p:cNvSpPr/>
          <p:nvPr/>
        </p:nvSpPr>
        <p:spPr>
          <a:xfrm>
            <a:off x="350675" y="7175684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205A4D1E-75D7-B34C-8A1C-249567EF8075}"/>
              </a:ext>
            </a:extLst>
          </p:cNvPr>
          <p:cNvSpPr txBox="1"/>
          <p:nvPr/>
        </p:nvSpPr>
        <p:spPr>
          <a:xfrm>
            <a:off x="73227" y="69997"/>
            <a:ext cx="3429546" cy="388128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b="1" dirty="0">
                <a:latin typeface="MaRS Marcin" pitchFamily="34" charset="0"/>
                <a:cs typeface="Arial" panose="020B0604020202020204" pitchFamily="34" charset="0"/>
              </a:rPr>
              <a:t>Request for Quotation Form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AFCB772A-7B1D-D14E-A44E-130D7DA41D8B}"/>
              </a:ext>
            </a:extLst>
          </p:cNvPr>
          <p:cNvSpPr txBox="1"/>
          <p:nvPr/>
        </p:nvSpPr>
        <p:spPr>
          <a:xfrm>
            <a:off x="494603" y="940039"/>
            <a:ext cx="2085949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I am a social enterprise.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9D8BC8C6-65EF-694F-BD64-B8B1FE55CF72}"/>
              </a:ext>
            </a:extLst>
          </p:cNvPr>
          <p:cNvSpPr/>
          <p:nvPr/>
        </p:nvSpPr>
        <p:spPr>
          <a:xfrm>
            <a:off x="354303" y="6509643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1BE2E2AD-2728-A94C-BFD1-364ABE3A7E3D}"/>
              </a:ext>
            </a:extLst>
          </p:cNvPr>
          <p:cNvSpPr txBox="1"/>
          <p:nvPr/>
        </p:nvSpPr>
        <p:spPr>
          <a:xfrm>
            <a:off x="546575" y="7123873"/>
            <a:ext cx="164951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B-Corporation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820BE6BE-AE04-9241-8FF4-F1E25F9100BE}"/>
              </a:ext>
            </a:extLst>
          </p:cNvPr>
          <p:cNvSpPr txBox="1"/>
          <p:nvPr/>
        </p:nvSpPr>
        <p:spPr>
          <a:xfrm>
            <a:off x="546575" y="7418331"/>
            <a:ext cx="164951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Buy Social Canada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A6853406-9C7B-E14B-A075-3B1CF9C2CEA2}"/>
              </a:ext>
            </a:extLst>
          </p:cNvPr>
          <p:cNvSpPr txBox="1"/>
          <p:nvPr/>
        </p:nvSpPr>
        <p:spPr>
          <a:xfrm>
            <a:off x="546575" y="7677747"/>
            <a:ext cx="164951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Fair Trade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70A3F8E9-BC93-F14C-B457-692C91F2D057}"/>
              </a:ext>
            </a:extLst>
          </p:cNvPr>
          <p:cNvSpPr txBox="1"/>
          <p:nvPr/>
        </p:nvSpPr>
        <p:spPr>
          <a:xfrm>
            <a:off x="524740" y="7944201"/>
            <a:ext cx="1649511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Canada Organic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="" xmlns:a16="http://schemas.microsoft.com/office/drawing/2014/main" id="{4DC9F60E-747A-684E-A993-787509931BB9}"/>
              </a:ext>
            </a:extLst>
          </p:cNvPr>
          <p:cNvSpPr/>
          <p:nvPr/>
        </p:nvSpPr>
        <p:spPr>
          <a:xfrm>
            <a:off x="350675" y="7461358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="" xmlns:a16="http://schemas.microsoft.com/office/drawing/2014/main" id="{225EF550-8547-F340-B572-6D86625A3ED2}"/>
              </a:ext>
            </a:extLst>
          </p:cNvPr>
          <p:cNvSpPr/>
          <p:nvPr/>
        </p:nvSpPr>
        <p:spPr>
          <a:xfrm>
            <a:off x="354303" y="7740628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="" xmlns:a16="http://schemas.microsoft.com/office/drawing/2014/main" id="{3557CC02-9EBC-B047-A6E0-32B910C568BB}"/>
              </a:ext>
            </a:extLst>
          </p:cNvPr>
          <p:cNvSpPr/>
          <p:nvPr/>
        </p:nvSpPr>
        <p:spPr>
          <a:xfrm>
            <a:off x="348840" y="8013899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7EEEC30D-762A-0440-A08B-ACC1B8B8CA44}"/>
              </a:ext>
            </a:extLst>
          </p:cNvPr>
          <p:cNvSpPr txBox="1"/>
          <p:nvPr/>
        </p:nvSpPr>
        <p:spPr>
          <a:xfrm>
            <a:off x="480924" y="2198923"/>
            <a:ext cx="5456079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I directly create social/environmental impact in the following area(s).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AFFBAE85-8641-1641-B4B8-97DD7AEB267B}"/>
              </a:ext>
            </a:extLst>
          </p:cNvPr>
          <p:cNvSpPr txBox="1"/>
          <p:nvPr/>
        </p:nvSpPr>
        <p:spPr>
          <a:xfrm>
            <a:off x="490908" y="3527567"/>
            <a:ext cx="782988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Inequality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9BE2EC3F-4655-4A42-871C-25A417EB1ED3}"/>
              </a:ext>
            </a:extLst>
          </p:cNvPr>
          <p:cNvSpPr txBox="1"/>
          <p:nvPr/>
        </p:nvSpPr>
        <p:spPr>
          <a:xfrm>
            <a:off x="494601" y="2540325"/>
            <a:ext cx="1542812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Energy &amp; environment</a:t>
            </a:r>
            <a:endParaRPr lang="en-US" sz="1100" dirty="0">
              <a:latin typeface="MaRS Marcin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3B27A73E-51EE-5F48-9E8B-18EC65D6B579}"/>
              </a:ext>
            </a:extLst>
          </p:cNvPr>
          <p:cNvSpPr txBox="1"/>
          <p:nvPr/>
        </p:nvSpPr>
        <p:spPr>
          <a:xfrm>
            <a:off x="492319" y="2779175"/>
            <a:ext cx="1276713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Education &amp; work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0F738026-93E8-454F-A2CD-AAB9C0E9AEF5}"/>
              </a:ext>
            </a:extLst>
          </p:cNvPr>
          <p:cNvSpPr txBox="1"/>
          <p:nvPr/>
        </p:nvSpPr>
        <p:spPr>
          <a:xfrm>
            <a:off x="492317" y="3045269"/>
            <a:ext cx="593834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Health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="" xmlns:a16="http://schemas.microsoft.com/office/drawing/2014/main" id="{0DB6F438-1F2A-B94D-BD1B-BC57E07CAB98}"/>
              </a:ext>
            </a:extLst>
          </p:cNvPr>
          <p:cNvSpPr/>
          <p:nvPr/>
        </p:nvSpPr>
        <p:spPr>
          <a:xfrm>
            <a:off x="490910" y="3293141"/>
            <a:ext cx="917641" cy="265017"/>
          </a:xfrm>
          <a:prstGeom prst="rect">
            <a:avLst/>
          </a:prstGeom>
        </p:spPr>
        <p:txBody>
          <a:bodyPr wrap="none" lIns="94814" tIns="47407" rIns="94814" bIns="47407">
            <a:spAutoFit/>
          </a:bodyPr>
          <a:lstStyle/>
          <a:p>
            <a:r>
              <a:rPr lang="en-CA" sz="1100" dirty="0">
                <a:latin typeface="MaRS Marcin" pitchFamily="34" charset="0"/>
                <a:cs typeface="Arial" panose="020B0604020202020204" pitchFamily="34" charset="0"/>
              </a:rPr>
              <a:t>Governance</a:t>
            </a:r>
            <a:endParaRPr lang="en-US" sz="1100" dirty="0">
              <a:latin typeface="MaRS Marcin" pitchFamily="34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="" xmlns:a16="http://schemas.microsoft.com/office/drawing/2014/main" id="{34CCA47C-D9B7-A847-9CF9-1B9E3C72EB01}"/>
              </a:ext>
            </a:extLst>
          </p:cNvPr>
          <p:cNvSpPr/>
          <p:nvPr/>
        </p:nvSpPr>
        <p:spPr>
          <a:xfrm>
            <a:off x="345212" y="2593446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="" xmlns:a16="http://schemas.microsoft.com/office/drawing/2014/main" id="{79831C87-7300-DF40-9303-C4892D15A8B8}"/>
              </a:ext>
            </a:extLst>
          </p:cNvPr>
          <p:cNvSpPr/>
          <p:nvPr/>
        </p:nvSpPr>
        <p:spPr>
          <a:xfrm>
            <a:off x="345212" y="2825514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="" xmlns:a16="http://schemas.microsoft.com/office/drawing/2014/main" id="{475D6205-EAE3-B847-A7DB-98B2FF2691E4}"/>
              </a:ext>
            </a:extLst>
          </p:cNvPr>
          <p:cNvSpPr/>
          <p:nvPr/>
        </p:nvSpPr>
        <p:spPr>
          <a:xfrm>
            <a:off x="348840" y="3097037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="" xmlns:a16="http://schemas.microsoft.com/office/drawing/2014/main" id="{D41F5F97-D2C0-514D-825B-C14BA6E2A874}"/>
              </a:ext>
            </a:extLst>
          </p:cNvPr>
          <p:cNvSpPr/>
          <p:nvPr/>
        </p:nvSpPr>
        <p:spPr>
          <a:xfrm>
            <a:off x="348840" y="3343794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="" xmlns:a16="http://schemas.microsoft.com/office/drawing/2014/main" id="{C4B0474B-06D1-8149-8C8C-A0151FA0A9EC}"/>
              </a:ext>
            </a:extLst>
          </p:cNvPr>
          <p:cNvSpPr/>
          <p:nvPr/>
        </p:nvSpPr>
        <p:spPr>
          <a:xfrm>
            <a:off x="345212" y="3576504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4331D511-A2C4-5A42-8BC9-C6C23E75828D}"/>
              </a:ext>
            </a:extLst>
          </p:cNvPr>
          <p:cNvSpPr txBox="1"/>
          <p:nvPr/>
        </p:nvSpPr>
        <p:spPr>
          <a:xfrm>
            <a:off x="526904" y="8252405"/>
            <a:ext cx="3297144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Other: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F6B09F69-02D6-6C4A-BF00-4F6B8D25873D}"/>
              </a:ext>
            </a:extLst>
          </p:cNvPr>
          <p:cNvSpPr/>
          <p:nvPr/>
        </p:nvSpPr>
        <p:spPr>
          <a:xfrm>
            <a:off x="348840" y="8312584"/>
            <a:ext cx="149391" cy="138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814" tIns="47407" rIns="94814" bIns="47407"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1E5A9CEF-CE4E-9548-8504-5703B6333C50}"/>
              </a:ext>
            </a:extLst>
          </p:cNvPr>
          <p:cNvSpPr txBox="1"/>
          <p:nvPr/>
        </p:nvSpPr>
        <p:spPr>
          <a:xfrm>
            <a:off x="222507" y="3921519"/>
            <a:ext cx="4345715" cy="265017"/>
          </a:xfrm>
          <a:prstGeom prst="rect">
            <a:avLst/>
          </a:prstGeom>
          <a:noFill/>
        </p:spPr>
        <p:txBody>
          <a:bodyPr wrap="square" lIns="94814" tIns="47407" rIns="94814" bIns="47407" rtlCol="0">
            <a:spAutoFit/>
          </a:bodyPr>
          <a:lstStyle/>
          <a:p>
            <a:r>
              <a:rPr lang="en-US" sz="1100" dirty="0">
                <a:latin typeface="MaRS Marcin" pitchFamily="34" charset="0"/>
                <a:cs typeface="Arial" panose="020B0604020202020204" pitchFamily="34" charset="0"/>
              </a:rPr>
              <a:t>Describe your social/environmental impact: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="" xmlns:a16="http://schemas.microsoft.com/office/drawing/2014/main" id="{93F9792E-2E0A-AD43-986D-84F06E11CFEB}"/>
              </a:ext>
            </a:extLst>
          </p:cNvPr>
          <p:cNvCxnSpPr>
            <a:cxnSpLocks/>
          </p:cNvCxnSpPr>
          <p:nvPr/>
        </p:nvCxnSpPr>
        <p:spPr>
          <a:xfrm>
            <a:off x="290218" y="4350124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="" xmlns:a16="http://schemas.microsoft.com/office/drawing/2014/main" id="{05FE09BE-73B4-364A-9F62-B0A8492A54E2}"/>
              </a:ext>
            </a:extLst>
          </p:cNvPr>
          <p:cNvCxnSpPr>
            <a:cxnSpLocks/>
          </p:cNvCxnSpPr>
          <p:nvPr/>
        </p:nvCxnSpPr>
        <p:spPr>
          <a:xfrm>
            <a:off x="297863" y="4582105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="" xmlns:a16="http://schemas.microsoft.com/office/drawing/2014/main" id="{DB9D2CD5-7B39-994E-A5EA-E6F935E1CA13}"/>
              </a:ext>
            </a:extLst>
          </p:cNvPr>
          <p:cNvCxnSpPr>
            <a:cxnSpLocks/>
          </p:cNvCxnSpPr>
          <p:nvPr/>
        </p:nvCxnSpPr>
        <p:spPr>
          <a:xfrm>
            <a:off x="290218" y="4823957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="" xmlns:a16="http://schemas.microsoft.com/office/drawing/2014/main" id="{B617903E-1082-2444-819B-DC8A1E7CF15E}"/>
              </a:ext>
            </a:extLst>
          </p:cNvPr>
          <p:cNvSpPr txBox="1"/>
          <p:nvPr/>
        </p:nvSpPr>
        <p:spPr>
          <a:xfrm>
            <a:off x="8841314" y="918050"/>
            <a:ext cx="191544" cy="388128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endParaRPr lang="en-US" dirty="0"/>
          </a:p>
        </p:txBody>
      </p: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94890BAA-4AC8-B946-A5AD-7A4112724975}"/>
              </a:ext>
            </a:extLst>
          </p:cNvPr>
          <p:cNvCxnSpPr>
            <a:cxnSpLocks/>
          </p:cNvCxnSpPr>
          <p:nvPr/>
        </p:nvCxnSpPr>
        <p:spPr>
          <a:xfrm>
            <a:off x="290218" y="5055939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AF5D08C2-A4EB-164C-ADF0-2DC9C571B399}"/>
              </a:ext>
            </a:extLst>
          </p:cNvPr>
          <p:cNvCxnSpPr>
            <a:cxnSpLocks/>
          </p:cNvCxnSpPr>
          <p:nvPr/>
        </p:nvCxnSpPr>
        <p:spPr>
          <a:xfrm>
            <a:off x="297863" y="5317534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="" xmlns:a16="http://schemas.microsoft.com/office/drawing/2014/main" id="{E0C9DAD6-449C-1942-8AE0-37BE7B2C8B07}"/>
              </a:ext>
            </a:extLst>
          </p:cNvPr>
          <p:cNvCxnSpPr>
            <a:cxnSpLocks/>
          </p:cNvCxnSpPr>
          <p:nvPr/>
        </p:nvCxnSpPr>
        <p:spPr>
          <a:xfrm>
            <a:off x="273253" y="5578122"/>
            <a:ext cx="680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4E270A7-C595-B547-B64F-3A703E0BC701}"/>
              </a:ext>
            </a:extLst>
          </p:cNvPr>
          <p:cNvSpPr txBox="1"/>
          <p:nvPr/>
        </p:nvSpPr>
        <p:spPr>
          <a:xfrm>
            <a:off x="-989" y="1378465"/>
            <a:ext cx="7412038" cy="265017"/>
          </a:xfrm>
          <a:prstGeom prst="rect">
            <a:avLst/>
          </a:prstGeom>
          <a:solidFill>
            <a:schemeClr val="bg2"/>
          </a:solidFill>
        </p:spPr>
        <p:txBody>
          <a:bodyPr wrap="square" lIns="94814" tIns="47407" rIns="94814" bIns="47407" rtlCol="0">
            <a:spAutoFit/>
          </a:bodyPr>
          <a:lstStyle/>
          <a:p>
            <a:pPr algn="ctr"/>
            <a:r>
              <a:rPr lang="en-US" sz="1100" b="1" dirty="0">
                <a:latin typeface="MaRS Marcin" pitchFamily="34" charset="0"/>
                <a:cs typeface="Arial" panose="020B0604020202020204" pitchFamily="34" charset="0"/>
              </a:rPr>
              <a:t>If above box is selected fill in information in section 1). If not, proceed to section 2).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168A963-0252-AE4C-96D2-7E02B847B831}"/>
              </a:ext>
            </a:extLst>
          </p:cNvPr>
          <p:cNvSpPr txBox="1"/>
          <p:nvPr/>
        </p:nvSpPr>
        <p:spPr>
          <a:xfrm>
            <a:off x="209457" y="1856639"/>
            <a:ext cx="2623236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sz="1100" b="1" dirty="0">
                <a:latin typeface="MaRS Marcin" pitchFamily="34" charset="0"/>
                <a:cs typeface="Arial" panose="020B0604020202020204" pitchFamily="34" charset="0"/>
              </a:rPr>
              <a:t>Section 1) – Social Enterprise Impact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75E5EB24-193B-6D4E-98A1-329577ECCD01}"/>
              </a:ext>
            </a:extLst>
          </p:cNvPr>
          <p:cNvSpPr txBox="1"/>
          <p:nvPr/>
        </p:nvSpPr>
        <p:spPr>
          <a:xfrm>
            <a:off x="169958" y="6038387"/>
            <a:ext cx="2905364" cy="265017"/>
          </a:xfrm>
          <a:prstGeom prst="rect">
            <a:avLst/>
          </a:prstGeom>
          <a:noFill/>
        </p:spPr>
        <p:txBody>
          <a:bodyPr wrap="none" lIns="94814" tIns="47407" rIns="94814" bIns="47407" rtlCol="0">
            <a:spAutoFit/>
          </a:bodyPr>
          <a:lstStyle/>
          <a:p>
            <a:r>
              <a:rPr lang="en-US" sz="1100" b="1" dirty="0">
                <a:latin typeface="MaRS Marcin" pitchFamily="34" charset="0"/>
                <a:cs typeface="Arial" panose="020B0604020202020204" pitchFamily="34" charset="0"/>
              </a:rPr>
              <a:t>Section 2) – Social/Environmental Impact</a:t>
            </a:r>
          </a:p>
        </p:txBody>
      </p:sp>
    </p:spTree>
    <p:extLst>
      <p:ext uri="{BB962C8B-B14F-4D97-AF65-F5344CB8AC3E}">
        <p14:creationId xmlns="" xmlns:p14="http://schemas.microsoft.com/office/powerpoint/2010/main" val="421590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6631</TotalTime>
  <Words>351</Words>
  <Application>Microsoft Office PowerPoint</Application>
  <PresentationFormat>Custom</PresentationFormat>
  <Paragraphs>69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To be filled in by purchaser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filled in by purchaser</dc:title>
  <dc:creator>Microsoft Office User</dc:creator>
  <cp:lastModifiedBy>Windows User</cp:lastModifiedBy>
  <cp:revision>61</cp:revision>
  <cp:lastPrinted>2019-07-04T20:05:57Z</cp:lastPrinted>
  <dcterms:created xsi:type="dcterms:W3CDTF">2019-06-13T17:58:32Z</dcterms:created>
  <dcterms:modified xsi:type="dcterms:W3CDTF">2019-08-21T18:34:43Z</dcterms:modified>
</cp:coreProperties>
</file>