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5" r:id="rId5"/>
    <p:sldId id="264" r:id="rId6"/>
    <p:sldId id="273" r:id="rId7"/>
    <p:sldId id="265" r:id="rId8"/>
    <p:sldId id="266" r:id="rId9"/>
    <p:sldId id="269" r:id="rId10"/>
    <p:sldId id="268" r:id="rId11"/>
    <p:sldId id="270" r:id="rId12"/>
    <p:sldId id="271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409922-3811-41EE-BF6C-B2654DE04269}" v="25" dt="2022-11-25T21:21:29.707"/>
    <p1510:client id="{FB0A355D-8D0D-4002-B86C-A300B3A99189}" v="17" dt="2022-11-29T15:20:53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DA6B-1A59-B528-F47F-EEFB96A15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8429E-97A5-3692-9CE8-5C8AEA4A9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E680D-313C-3FBC-B8A3-0D3854C9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AAEB8-EC4F-14B4-B287-AD511E09D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54ABC-3F86-33C8-5924-843D57612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273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318C4-04A8-6A58-F42F-9AE49F09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18A9D-86DA-50FC-AEB8-A332E49C5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2A6B9-07DD-E89E-3A20-56B0A1CDA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4154D-DA4B-F3F9-1AD4-559F8B44F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0894C-1D50-4914-07D0-6A6472646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949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430312-FAE1-6179-979F-0CF6014CAD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694D5-437C-DA78-B277-2FC020AB4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C7C76-4028-3BF1-24E1-B0DDD0FB7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983AE-FBFE-AF2C-52E1-78137A4B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0425F-393F-5B6B-D0AE-A54D084C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3647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19BD177-4880-5D9B-0EA3-33F17C51E15F}"/>
              </a:ext>
            </a:extLst>
          </p:cNvPr>
          <p:cNvSpPr/>
          <p:nvPr userDrawn="1"/>
        </p:nvSpPr>
        <p:spPr>
          <a:xfrm>
            <a:off x="0" y="0"/>
            <a:ext cx="12192000" cy="6072554"/>
          </a:xfrm>
          <a:prstGeom prst="rect">
            <a:avLst/>
          </a:prstGeom>
          <a:solidFill>
            <a:srgbClr val="F4F3F8"/>
          </a:solidFill>
          <a:ln>
            <a:solidFill>
              <a:srgbClr val="F4F3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75F04FF0-4F77-1D8E-FFBC-A7829AFF0F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096" y="365125"/>
            <a:ext cx="8229600" cy="132556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 b="0" i="0">
                <a:solidFill>
                  <a:srgbClr val="00469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r>
              <a:rPr lang="en-CA" noProof="0"/>
              <a:t>Modifier le style du titre</a:t>
            </a: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F83CC54C-AA28-98F1-08B3-492C144C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1814" y="6356350"/>
            <a:ext cx="931985" cy="365125"/>
          </a:xfrm>
          <a:prstGeom prst="rect">
            <a:avLst/>
          </a:prstGeom>
        </p:spPr>
        <p:txBody>
          <a:bodyPr anchor="ctr"/>
          <a:lstStyle>
            <a:lvl1pPr algn="r">
              <a:defRPr sz="2800" b="0" i="0" baseline="0">
                <a:solidFill>
                  <a:srgbClr val="00469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AC05EE67-EE6F-D744-8CE7-2E3B00A2BBBE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00A887B2-58BE-A823-6CF3-50179839EF51}"/>
              </a:ext>
            </a:extLst>
          </p:cNvPr>
          <p:cNvCxnSpPr/>
          <p:nvPr userDrawn="1"/>
        </p:nvCxnSpPr>
        <p:spPr>
          <a:xfrm>
            <a:off x="70339" y="0"/>
            <a:ext cx="0" cy="6858000"/>
          </a:xfrm>
          <a:prstGeom prst="line">
            <a:avLst/>
          </a:prstGeom>
          <a:ln w="152400">
            <a:solidFill>
              <a:srgbClr val="0046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>
            <a:extLst>
              <a:ext uri="{FF2B5EF4-FFF2-40B4-BE49-F238E27FC236}">
                <a16:creationId xmlns:a16="http://schemas.microsoft.com/office/drawing/2014/main" id="{1FB011D9-72A2-AAD6-DD4B-744312F4DD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394" y="6229325"/>
            <a:ext cx="1050192" cy="454837"/>
          </a:xfrm>
          <a:prstGeom prst="rect">
            <a:avLst/>
          </a:prstGeom>
        </p:spPr>
      </p:pic>
      <p:pic>
        <p:nvPicPr>
          <p:cNvPr id="2050" name="Picture 2" descr="MaRS Discovery District">
            <a:extLst>
              <a:ext uri="{FF2B5EF4-FFF2-40B4-BE49-F238E27FC236}">
                <a16:creationId xmlns:a16="http://schemas.microsoft.com/office/drawing/2014/main" id="{F5DD53FB-0EBF-BD6B-C199-60EB81D0A6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018" y="6172875"/>
            <a:ext cx="567737" cy="56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719D6B25-0AE0-38DF-D9E5-1A3FA1C86649}"/>
              </a:ext>
            </a:extLst>
          </p:cNvPr>
          <p:cNvCxnSpPr/>
          <p:nvPr userDrawn="1"/>
        </p:nvCxnSpPr>
        <p:spPr>
          <a:xfrm>
            <a:off x="1602174" y="6172875"/>
            <a:ext cx="0" cy="5677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16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3BF18-400A-4335-F77B-E840FC6B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83DF1-CDC4-4572-75A3-0B7400371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FD4FE-F99F-5FA6-E5E8-ADF170147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1A071-967B-200E-2151-2121CEAD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41224-6E60-BE5C-CFF6-A8729F46D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352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8934C-F453-4F4F-B162-26BE26179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9C3C0-2C2A-FE66-DC2C-0ECA89D3F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799FA-2894-9339-A640-D34F9427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BB827-6033-E5D0-C530-062A969E1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4E778-C0CD-C7A1-85CA-A40B2B58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65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7D63-8EA2-DF2D-EAE4-1C4B6E50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09450-6873-FCD5-7280-7916EE52DD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522D98-9714-5452-C79B-DDD436754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7A3AA-71D4-DDD2-5BC7-72CF73A8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E6C50-D473-ABA6-D276-439EFEA27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748EE-ED75-6BA5-CC2F-34C87B30B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635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3475-05E8-8ABE-282A-64F4CEBAE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EC74B-4EA0-C34C-81E5-76094ABB9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9CFE6-8581-77DF-D2B2-E008FD7C8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97362B-B70E-2E6C-CB69-439CC0375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C38E20-1B4D-C86C-2B30-96EA9F3D10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E4A5EC-4CF6-8CE6-F953-A344ECEF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329A79-40D0-7FE9-319F-47C4EB37A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23A0F5-3ECA-C5CF-E81A-179046C43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9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0B5E8-DF9A-F986-9512-A12B9CFB5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CC1896-50F4-5509-4228-D77FD260F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B6CB9D-1C72-6F3D-861E-641419D5B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FA7F4-7816-7D46-4405-D6369B51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912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B0E27E-6001-74DF-C34B-F27AF4B1E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BD0278-1256-EF14-0C34-87A40CC50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173CF-FCC1-95CB-3B4B-C1710728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21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78B1A-D56C-919E-66EF-2B15A4E9E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42C8B-EE29-0FCB-83A4-303AFE31B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962CB-4942-4088-C27D-5A28DE601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E8072-1C6D-FA40-BABE-777C84DAB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0F903-726D-E130-8B76-C37A6629A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A9EEF-12E9-FDC2-2D5A-6194A362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55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6A4E-4D10-6205-B9E1-1399F91D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DEF06B-3BF3-6C1F-FFAB-CE606DEA1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23C6B-10C9-6C07-43D4-357CE931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56F7EA-DEF6-3E17-F1D9-618AD7B0F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9FFF17-7EFE-8970-4136-E82C24868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02B31-1C44-FF32-9452-27AE34D2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369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D3B17D-4726-C1CE-AF8B-81DD4B163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33003-7051-31D6-083A-C580D93C1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2E50E-961E-6683-112D-9B268E56C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D48A-D2A6-4CE1-A661-AFBA558EA368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A5980-652A-EA71-09C7-791FB7C267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5F87D-33BF-37F2-1F68-239CB6FA08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6ED69-2D49-4390-B1A5-985D420C2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984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162C76-E5E8-D876-95D5-800C4D5DC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096" y="365125"/>
            <a:ext cx="9442704" cy="1325563"/>
          </a:xfrm>
        </p:spPr>
        <p:txBody>
          <a:bodyPr>
            <a:normAutofit fontScale="90000"/>
          </a:bodyPr>
          <a:lstStyle/>
          <a:p>
            <a:pPr rtl="0" fontAlgn="base"/>
            <a:r>
              <a:rPr lang="en-US" sz="3200" b="1" i="0" dirty="0">
                <a:solidFill>
                  <a:srgbClr val="004A98"/>
                </a:solidFill>
                <a:effectLst/>
              </a:rPr>
              <a:t>Tx ACCELERATOR </a:t>
            </a:r>
            <a:r>
              <a:rPr lang="en-US" sz="3200" b="0" i="0" dirty="0">
                <a:solidFill>
                  <a:srgbClr val="004A98"/>
                </a:solidFill>
                <a:effectLst/>
              </a:rPr>
              <a:t> </a:t>
            </a:r>
            <a:br>
              <a:rPr lang="en-US" sz="3200" b="0" i="0" dirty="0">
                <a:solidFill>
                  <a:srgbClr val="004A98"/>
                </a:solidFill>
                <a:effectLst/>
              </a:rPr>
            </a:br>
            <a:r>
              <a:rPr lang="en-US" sz="3200" b="1" i="0" dirty="0">
                <a:solidFill>
                  <a:srgbClr val="004A98"/>
                </a:solidFill>
                <a:effectLst/>
              </a:rPr>
              <a:t>NATIONAL PROGRAM WITH REGIONAL PARTNERS</a:t>
            </a:r>
            <a:br>
              <a:rPr lang="en-US" sz="3200" b="0" i="0" dirty="0">
                <a:solidFill>
                  <a:srgbClr val="000000"/>
                </a:solidFill>
                <a:effectLst/>
              </a:rPr>
            </a:br>
            <a:endParaRPr lang="en-CA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F82C359-3E35-AFD4-D8D7-B98921319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EE67-EE6F-D744-8CE7-2E3B00A2BBB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DFE02A-D4F5-57BB-CECA-2C5C00ECF84D}"/>
              </a:ext>
            </a:extLst>
          </p:cNvPr>
          <p:cNvSpPr txBox="1">
            <a:spLocks/>
          </p:cNvSpPr>
          <p:nvPr/>
        </p:nvSpPr>
        <p:spPr>
          <a:xfrm>
            <a:off x="685800" y="21034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0" i="0" kern="1200">
                <a:solidFill>
                  <a:srgbClr val="00469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algn="ctr"/>
            <a:r>
              <a:rPr lang="en-US"/>
              <a:t>[TITLE SLIDE: VENTURE NAME]</a:t>
            </a:r>
            <a:endParaRPr lang="en-US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12C75925-8377-2A15-4956-006D6140E86C}"/>
              </a:ext>
            </a:extLst>
          </p:cNvPr>
          <p:cNvSpPr txBox="1"/>
          <p:nvPr/>
        </p:nvSpPr>
        <p:spPr>
          <a:xfrm>
            <a:off x="8091714" y="4847771"/>
            <a:ext cx="3730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CONTACT NAME: POSITION</a:t>
            </a:r>
          </a:p>
          <a:p>
            <a:r>
              <a:rPr lang="en-US" dirty="0"/>
              <a:t>EMAIL</a:t>
            </a:r>
          </a:p>
          <a:p>
            <a:r>
              <a:rPr lang="en-US" dirty="0"/>
              <a:t>PHONE NUMBER</a:t>
            </a:r>
          </a:p>
          <a:p>
            <a:r>
              <a:rPr lang="en-US" dirty="0"/>
              <a:t>NON-CONFIDENTIAL SLIDE DECK</a:t>
            </a:r>
          </a:p>
        </p:txBody>
      </p:sp>
    </p:spTree>
    <p:extLst>
      <p:ext uri="{BB962C8B-B14F-4D97-AF65-F5344CB8AC3E}">
        <p14:creationId xmlns:p14="http://schemas.microsoft.com/office/powerpoint/2010/main" val="1879335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BFCC-5E2B-1F3E-CA67-4A774656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0" dirty="0">
                <a:solidFill>
                  <a:srgbClr val="004A98"/>
                </a:solidFill>
                <a:effectLst/>
              </a:rPr>
              <a:t>Your ASK from </a:t>
            </a:r>
            <a:br>
              <a:rPr lang="en-CA" i="0" dirty="0">
                <a:solidFill>
                  <a:srgbClr val="004A98"/>
                </a:solidFill>
                <a:effectLst/>
              </a:rPr>
            </a:br>
            <a:r>
              <a:rPr lang="en-CA" i="0" dirty="0">
                <a:solidFill>
                  <a:srgbClr val="004A98"/>
                </a:solidFill>
                <a:effectLst/>
              </a:rPr>
              <a:t>National Accelerator Program </a:t>
            </a:r>
            <a:endParaRPr lang="en-CA" dirty="0">
              <a:solidFill>
                <a:srgbClr val="004A98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86E6D4-5269-856C-2060-DDA85E2C50AB}"/>
              </a:ext>
            </a:extLst>
          </p:cNvPr>
          <p:cNvSpPr txBox="1"/>
          <p:nvPr/>
        </p:nvSpPr>
        <p:spPr>
          <a:xfrm>
            <a:off x="514096" y="2459504"/>
            <a:ext cx="8705850" cy="19389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dirty="0"/>
              <a:t>DOCUMENT THE FOLLOWING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Describe the support needed from accelerator to help grow the company and attain key organizational inflection points (e.g.,  seed stage or Series A funding, partnership, validation) 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8171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19BB-FC42-58C0-6958-539B8985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1572C0-7822-2E96-F996-33CD77C1CC77}"/>
              </a:ext>
            </a:extLst>
          </p:cNvPr>
          <p:cNvSpPr txBox="1"/>
          <p:nvPr/>
        </p:nvSpPr>
        <p:spPr>
          <a:xfrm>
            <a:off x="514096" y="2090172"/>
            <a:ext cx="97009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dirty="0"/>
              <a:t>DOCUMENT THE FOLLOWING:</a:t>
            </a:r>
          </a:p>
          <a:p>
            <a:pPr algn="l" rtl="0" fontAlgn="base"/>
            <a:endParaRPr lang="en-CA" sz="24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Impact, feasibility and validation--high level results obtained to date</a:t>
            </a:r>
          </a:p>
          <a:p>
            <a:pPr algn="l" rtl="0" fontAlgn="base"/>
            <a:r>
              <a:rPr lang="en-CA" sz="2400" b="0" i="0" dirty="0">
                <a:solidFill>
                  <a:srgbClr val="000000"/>
                </a:solidFill>
                <a:effectLst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State technology readiness level (TRL) </a:t>
            </a:r>
          </a:p>
          <a:p>
            <a:pPr algn="l" rtl="0" fontAlgn="base"/>
            <a:endParaRPr lang="en-US" sz="2400" b="0" i="0" dirty="0">
              <a:solidFill>
                <a:srgbClr val="000000"/>
              </a:solidFill>
              <a:effectLst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Cite publications</a:t>
            </a:r>
            <a:endParaRPr lang="en-CA" sz="24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0E31C4-1B26-986E-6E09-A9C78C30FFC5}"/>
              </a:ext>
            </a:extLst>
          </p:cNvPr>
          <p:cNvSpPr txBox="1"/>
          <p:nvPr/>
        </p:nvSpPr>
        <p:spPr>
          <a:xfrm>
            <a:off x="11219544" y="6270171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7542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19BB-FC42-58C0-6958-539B8985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3BB5C4-F35D-4705-F998-8B77E0524BD2}"/>
              </a:ext>
            </a:extLst>
          </p:cNvPr>
          <p:cNvSpPr txBox="1"/>
          <p:nvPr/>
        </p:nvSpPr>
        <p:spPr>
          <a:xfrm>
            <a:off x="11219544" y="6270171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CF992B-D09E-7056-D03B-BB88D3D8E6BD}"/>
              </a:ext>
            </a:extLst>
          </p:cNvPr>
          <p:cNvSpPr txBox="1"/>
          <p:nvPr/>
        </p:nvSpPr>
        <p:spPr>
          <a:xfrm>
            <a:off x="514096" y="1203008"/>
            <a:ext cx="6662057" cy="489364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en-US" sz="2400" dirty="0"/>
              <a:t>DOCUMENT THE FOLLOWING:</a:t>
            </a:r>
          </a:p>
          <a:p>
            <a:pPr algn="l" rtl="0" fontAlgn="base"/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CA" sz="2400" b="0" i="0" dirty="0">
                <a:solidFill>
                  <a:srgbClr val="000000"/>
                </a:solidFill>
                <a:effectLst/>
              </a:rPr>
              <a:t>Credentials:</a:t>
            </a:r>
          </a:p>
          <a:p>
            <a:pPr algn="l" rtl="0" fontAlgn="base"/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M</a:t>
            </a:r>
            <a:r>
              <a:rPr lang="en-CA" sz="2400" b="0" i="0" dirty="0">
                <a:solidFill>
                  <a:srgbClr val="000000"/>
                </a:solidFill>
                <a:effectLst/>
              </a:rPr>
              <a:t>anagement team</a:t>
            </a:r>
            <a:br>
              <a:rPr lang="en-CA" sz="2400" b="0" i="0" dirty="0">
                <a:solidFill>
                  <a:srgbClr val="000000"/>
                </a:solidFill>
                <a:effectLst/>
              </a:rPr>
            </a:b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S</a:t>
            </a:r>
            <a:r>
              <a:rPr lang="en-CA" sz="2400" b="0" i="0" dirty="0">
                <a:solidFill>
                  <a:srgbClr val="000000"/>
                </a:solidFill>
                <a:effectLst/>
              </a:rPr>
              <a:t>cientists </a:t>
            </a:r>
            <a:br>
              <a:rPr lang="en-CA" sz="2400" b="0" i="0" dirty="0">
                <a:solidFill>
                  <a:srgbClr val="000000"/>
                </a:solidFill>
                <a:effectLst/>
              </a:rPr>
            </a:b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A</a:t>
            </a:r>
            <a:r>
              <a:rPr lang="en-CA" sz="2400" b="0" i="0" dirty="0">
                <a:solidFill>
                  <a:srgbClr val="000000"/>
                </a:solidFill>
                <a:effectLst/>
              </a:rPr>
              <a:t>dvisors </a:t>
            </a:r>
            <a:br>
              <a:rPr lang="en-CA" sz="2400" b="0" i="0" dirty="0">
                <a:solidFill>
                  <a:srgbClr val="000000"/>
                </a:solidFill>
                <a:effectLst/>
              </a:rPr>
            </a:b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E</a:t>
            </a:r>
            <a:r>
              <a:rPr lang="en-CA" sz="2400" b="0" i="0" dirty="0">
                <a:solidFill>
                  <a:srgbClr val="000000"/>
                </a:solidFill>
                <a:effectLst/>
              </a:rPr>
              <a:t>cosystem collaborators, or partners</a:t>
            </a:r>
            <a:br>
              <a:rPr lang="en-CA" sz="2400" b="0" i="0" dirty="0">
                <a:solidFill>
                  <a:srgbClr val="000000"/>
                </a:solidFill>
                <a:effectLst/>
              </a:rPr>
            </a:b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A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wards </a:t>
            </a:r>
            <a:r>
              <a:rPr lang="en-CA" sz="2400" b="0" i="0" dirty="0">
                <a:solidFill>
                  <a:srgbClr val="000000"/>
                </a:solidFill>
                <a:effectLst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87178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19BB-FC42-58C0-6958-539B8985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MARKET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1572C0-7822-2E96-F996-33CD77C1CC77}"/>
              </a:ext>
            </a:extLst>
          </p:cNvPr>
          <p:cNvSpPr txBox="1"/>
          <p:nvPr/>
        </p:nvSpPr>
        <p:spPr>
          <a:xfrm>
            <a:off x="514096" y="1351508"/>
            <a:ext cx="8331200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en-US" sz="2400" dirty="0">
                <a:solidFill>
                  <a:srgbClr val="000000"/>
                </a:solidFill>
              </a:rPr>
              <a:t>DOCUMENT THE FOLLOWING:</a:t>
            </a:r>
          </a:p>
          <a:p>
            <a:pPr algn="l" rtl="0" fontAlgn="base"/>
            <a:endParaRPr lang="en-CA" sz="2400" dirty="0">
              <a:solidFill>
                <a:srgbClr val="000000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Market size and market segmentation for key indications</a:t>
            </a:r>
          </a:p>
          <a:p>
            <a:pPr algn="l" rtl="0" fontAlgn="base"/>
            <a:endParaRPr lang="en-CA" sz="2400" dirty="0">
              <a:solidFill>
                <a:srgbClr val="000000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Market fit and go-to market strategy</a:t>
            </a:r>
          </a:p>
          <a:p>
            <a:pPr algn="l" rtl="0" fontAlgn="base"/>
            <a:r>
              <a:rPr lang="en-CA" sz="2400" dirty="0">
                <a:solidFill>
                  <a:srgbClr val="000000"/>
                </a:solidFill>
              </a:rPr>
              <a:t>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Competitive landscape and innovative edge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dirty="0">
              <a:solidFill>
                <a:srgbClr val="000000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Primary and secondary market research results</a:t>
            </a:r>
          </a:p>
          <a:p>
            <a:pPr algn="l" rtl="0" fontAlgn="base"/>
            <a:endParaRPr lang="en-CA" sz="2400" dirty="0">
              <a:solidFill>
                <a:srgbClr val="000000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Feedback obtained from Key External Experts/Advisors </a:t>
            </a:r>
            <a:r>
              <a:rPr lang="en-CA" sz="2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0A76F0-8690-4BED-D33B-437C01C9D651}"/>
              </a:ext>
            </a:extLst>
          </p:cNvPr>
          <p:cNvSpPr txBox="1"/>
          <p:nvPr/>
        </p:nvSpPr>
        <p:spPr>
          <a:xfrm>
            <a:off x="11219544" y="6270171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0958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19BB-FC42-58C0-6958-539B8985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PLAN OF 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1572C0-7822-2E96-F996-33CD77C1CC77}"/>
              </a:ext>
            </a:extLst>
          </p:cNvPr>
          <p:cNvSpPr txBox="1"/>
          <p:nvPr/>
        </p:nvSpPr>
        <p:spPr>
          <a:xfrm>
            <a:off x="514096" y="2090172"/>
            <a:ext cx="1051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dirty="0"/>
              <a:t>DOCUMENT THE FOLLOWING:</a:t>
            </a:r>
          </a:p>
          <a:p>
            <a:pPr algn="l" rtl="0" fontAlgn="base"/>
            <a:endParaRPr lang="en-CA" sz="2400" dirty="0">
              <a:solidFill>
                <a:srgbClr val="000000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Outline</a:t>
            </a:r>
            <a:r>
              <a:rPr lang="en-CA" sz="2400" b="0" i="0" dirty="0">
                <a:solidFill>
                  <a:srgbClr val="000000"/>
                </a:solidFill>
                <a:effectLst/>
              </a:rPr>
              <a:t> the next 2 years of technology development</a:t>
            </a:r>
          </a:p>
          <a:p>
            <a:pPr algn="l" rtl="0" fontAlgn="base"/>
            <a:r>
              <a:rPr lang="en-CA" sz="2400" b="0" i="0" dirty="0">
                <a:solidFill>
                  <a:srgbClr val="000000"/>
                </a:solidFill>
                <a:effectLst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Preclinical experiments and pathway to Phase I clinical trials </a:t>
            </a:r>
          </a:p>
          <a:p>
            <a:pPr algn="l" rtl="0" fontAlgn="base"/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Identify key milestones sought within 24 months (Key Inflection Points)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0488E0-6B98-DA31-151F-A349BF41253A}"/>
              </a:ext>
            </a:extLst>
          </p:cNvPr>
          <p:cNvSpPr txBox="1"/>
          <p:nvPr/>
        </p:nvSpPr>
        <p:spPr>
          <a:xfrm>
            <a:off x="11219544" y="6270171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77409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19BB-FC42-58C0-6958-539B8985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COMMERCIALIZATION PLANS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1572C0-7822-2E96-F996-33CD77C1CC77}"/>
              </a:ext>
            </a:extLst>
          </p:cNvPr>
          <p:cNvSpPr txBox="1"/>
          <p:nvPr/>
        </p:nvSpPr>
        <p:spPr>
          <a:xfrm>
            <a:off x="514096" y="2090172"/>
            <a:ext cx="9071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dirty="0"/>
              <a:t>DOCUMENT THE FOLLOWING:</a:t>
            </a:r>
          </a:p>
          <a:p>
            <a:pPr algn="l" rtl="0" fontAlgn="base"/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Business </a:t>
            </a:r>
            <a:r>
              <a:rPr lang="en-CA" sz="2400" dirty="0">
                <a:solidFill>
                  <a:srgbClr val="000000"/>
                </a:solidFill>
              </a:rPr>
              <a:t>o</a:t>
            </a:r>
            <a:r>
              <a:rPr lang="en-CA" sz="2400" b="0" i="0" dirty="0">
                <a:solidFill>
                  <a:srgbClr val="000000"/>
                </a:solidFill>
                <a:effectLst/>
              </a:rPr>
              <a:t>perational plan for next 2 years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Long term vision and commercialization pathway</a:t>
            </a:r>
          </a:p>
          <a:p>
            <a:pPr algn="l" rtl="0" fontAlgn="base"/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Scale-up and growth  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E5BCEA-60DA-851C-77D4-FA44F1818F8C}"/>
              </a:ext>
            </a:extLst>
          </p:cNvPr>
          <p:cNvSpPr txBox="1"/>
          <p:nvPr/>
        </p:nvSpPr>
        <p:spPr>
          <a:xfrm>
            <a:off x="11219544" y="6270171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9483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19BB-FC42-58C0-6958-539B8985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CORPORATION DETAILS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1572C0-7822-2E96-F996-33CD77C1CC77}"/>
              </a:ext>
            </a:extLst>
          </p:cNvPr>
          <p:cNvSpPr txBox="1"/>
          <p:nvPr/>
        </p:nvSpPr>
        <p:spPr>
          <a:xfrm>
            <a:off x="514096" y="1351508"/>
            <a:ext cx="990903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dirty="0"/>
              <a:t>DOCUMENT THE FOLLOWING:</a:t>
            </a:r>
          </a:p>
          <a:p>
            <a:pPr algn="l" rtl="0" fontAlgn="base"/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Company registration (incorporation) number</a:t>
            </a:r>
            <a:endParaRPr lang="en-CA" sz="2400" dirty="0">
              <a:solidFill>
                <a:srgbClr val="000000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D</a:t>
            </a:r>
            <a:r>
              <a:rPr lang="en-CA" sz="2400" b="0" i="0" dirty="0">
                <a:solidFill>
                  <a:srgbClr val="000000"/>
                </a:solidFill>
                <a:effectLst/>
              </a:rPr>
              <a:t>ate of incorporation</a:t>
            </a:r>
            <a:endParaRPr lang="en-CA" sz="2400" dirty="0">
              <a:solidFill>
                <a:srgbClr val="000000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rgbClr val="000000"/>
                </a:solidFill>
              </a:rPr>
              <a:t>O</a:t>
            </a:r>
            <a:r>
              <a:rPr lang="en-CA" sz="2400" b="0" i="0" dirty="0">
                <a:solidFill>
                  <a:srgbClr val="000000"/>
                </a:solidFill>
                <a:effectLst/>
              </a:rPr>
              <a:t>wnership structure, names of founders and respective affiliations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Location of HQ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I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nterest in incubation and general infrastructure plans</a:t>
            </a:r>
            <a:endParaRPr lang="en-CA" sz="24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3BB5C4-F35D-4705-F998-8B77E0524BD2}"/>
              </a:ext>
            </a:extLst>
          </p:cNvPr>
          <p:cNvSpPr txBox="1"/>
          <p:nvPr/>
        </p:nvSpPr>
        <p:spPr>
          <a:xfrm>
            <a:off x="11219544" y="6270171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6051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19BB-FC42-58C0-6958-539B89852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76" y="395605"/>
            <a:ext cx="8229600" cy="1325563"/>
          </a:xfrm>
        </p:spPr>
        <p:txBody>
          <a:bodyPr/>
          <a:lstStyle/>
          <a:p>
            <a:r>
              <a:rPr lang="en-US" dirty="0"/>
              <a:t>LEGAL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1572C0-7822-2E96-F996-33CD77C1CC77}"/>
              </a:ext>
            </a:extLst>
          </p:cNvPr>
          <p:cNvSpPr txBox="1"/>
          <p:nvPr/>
        </p:nvSpPr>
        <p:spPr>
          <a:xfrm>
            <a:off x="544576" y="2090172"/>
            <a:ext cx="833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dirty="0"/>
              <a:t>DOCUMENT THE FOLLOWING: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Summary of ownership agreements in place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Current state of IP and freedom to operate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Funds secured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A8A14-278A-6D35-1D23-E1241D69BC25}"/>
              </a:ext>
            </a:extLst>
          </p:cNvPr>
          <p:cNvSpPr txBox="1"/>
          <p:nvPr/>
        </p:nvSpPr>
        <p:spPr>
          <a:xfrm>
            <a:off x="11219544" y="6270171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96874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19BB-FC42-58C0-6958-539B8985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IMPACT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1572C0-7822-2E96-F996-33CD77C1CC77}"/>
              </a:ext>
            </a:extLst>
          </p:cNvPr>
          <p:cNvSpPr txBox="1"/>
          <p:nvPr/>
        </p:nvSpPr>
        <p:spPr>
          <a:xfrm>
            <a:off x="514096" y="2828835"/>
            <a:ext cx="8548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dirty="0"/>
              <a:t>DOCUMENT THE FOLLOWING: (if applicable)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CA" sz="2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CA" sz="2400" b="0" i="0" dirty="0">
                <a:solidFill>
                  <a:srgbClr val="000000"/>
                </a:solidFill>
                <a:effectLst/>
              </a:rPr>
              <a:t>Social and ESG impact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06D8D2-DDD3-64C3-5D43-C3877C82C355}"/>
              </a:ext>
            </a:extLst>
          </p:cNvPr>
          <p:cNvSpPr txBox="1"/>
          <p:nvPr/>
        </p:nvSpPr>
        <p:spPr>
          <a:xfrm>
            <a:off x="11219544" y="6270171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258363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F094D9569E744B454ADFA2FB161C7" ma:contentTypeVersion="2" ma:contentTypeDescription="Create a new document." ma:contentTypeScope="" ma:versionID="5a0e8b0fcd74e8e74dc2dd66841f7a4f">
  <xsd:schema xmlns:xsd="http://www.w3.org/2001/XMLSchema" xmlns:xs="http://www.w3.org/2001/XMLSchema" xmlns:p="http://schemas.microsoft.com/office/2006/metadata/properties" xmlns:ns2="c83bf840-a3d5-44e5-ab82-8a7376e77447" targetNamespace="http://schemas.microsoft.com/office/2006/metadata/properties" ma:root="true" ma:fieldsID="e9879177fb86ab1e301a982434c271b2" ns2:_="">
    <xsd:import namespace="c83bf840-a3d5-44e5-ab82-8a7376e774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bf840-a3d5-44e5-ab82-8a7376e774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421C7F-CB5C-42B5-83CF-73D34F83D4B7}">
  <ds:schemaRefs>
    <ds:schemaRef ds:uri="http://schemas.microsoft.com/office/2006/metadata/properties"/>
    <ds:schemaRef ds:uri="http://schemas.microsoft.com/office/infopath/2007/PartnerControls"/>
    <ds:schemaRef ds:uri="8415e8e6-3c49-4bf4-9e21-03814025b52d"/>
    <ds:schemaRef ds:uri="5abae164-221d-4ad4-b7b7-369496db19f1"/>
  </ds:schemaRefs>
</ds:datastoreItem>
</file>

<file path=customXml/itemProps2.xml><?xml version="1.0" encoding="utf-8"?>
<ds:datastoreItem xmlns:ds="http://schemas.openxmlformats.org/officeDocument/2006/customXml" ds:itemID="{AD62B68D-CC5C-48D5-89CB-FC5DCE4061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3bf840-a3d5-44e5-ab82-8a7376e774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EF596D-481C-4E7E-A494-DF4575965F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295</Words>
  <Application>Microsoft Macintosh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Roboto</vt:lpstr>
      <vt:lpstr>Roboto Light</vt:lpstr>
      <vt:lpstr>Office Theme</vt:lpstr>
      <vt:lpstr>Tx ACCELERATOR   NATIONAL PROGRAM WITH REGIONAL PARTNERS </vt:lpstr>
      <vt:lpstr>INNOVATION</vt:lpstr>
      <vt:lpstr>TEAM</vt:lpstr>
      <vt:lpstr>TARGET MARKET</vt:lpstr>
      <vt:lpstr>SCIENTIFIC PLAN OF ACTION</vt:lpstr>
      <vt:lpstr>COMMERCIALIZATION PLANS</vt:lpstr>
      <vt:lpstr>CORPORATION DETAILS</vt:lpstr>
      <vt:lpstr>LEGAL</vt:lpstr>
      <vt:lpstr>SOCIAL IMPACT</vt:lpstr>
      <vt:lpstr>Your ASK from  National Accelerator Program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 SLIDE: VENTURE NAME]</dc:title>
  <dc:creator>Milica Vukmirovic</dc:creator>
  <cp:lastModifiedBy>Amol Deshpande</cp:lastModifiedBy>
  <cp:revision>26</cp:revision>
  <dcterms:created xsi:type="dcterms:W3CDTF">2022-11-21T15:37:54Z</dcterms:created>
  <dcterms:modified xsi:type="dcterms:W3CDTF">2022-11-30T21:32:40Z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0x0101002DFF094D9569E744B454ADFA2FB161C7</vt:lpwstr>
  </property>
  <property fmtid="{D5CDD505-2E9C-101B-9397-08002B2CF9AE}" pid="3" name="MediaServiceImageTags">
    <vt:lpwstr/>
  </property>
  <property fmtid="{D5CDD505-2E9C-101B-9397-08002B2CF9AE}" pid="4" name="Order">
    <vt:r8>2800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</Properties>
</file>