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3F9F"/>
    <a:srgbClr val="003DA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464" y="-34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5E32"/>
              </a:buClr>
              <a:buSzPts val="6000"/>
              <a:buFont typeface="Avenir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426513"/>
          </a:xfrm>
          <a:prstGeom prst="rect">
            <a:avLst/>
          </a:prstGeom>
          <a:solidFill>
            <a:srgbClr val="203448"/>
          </a:solidFill>
          <a:ln>
            <a:noFill/>
          </a:ln>
        </p:spPr>
        <p:txBody>
          <a:bodyPr spcFirstLastPara="1" wrap="square" lIns="67500" tIns="108000" rIns="68569" bIns="675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1800" b="0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" name="Slide Number Placeholder 3"/>
          <p:cNvSpPr>
            <a:spLocks noGrp="1"/>
          </p:cNvSpPr>
          <p:nvPr>
            <p:ph type="sldNum" idx="12"/>
          </p:nvPr>
        </p:nvSpPr>
        <p:spPr>
          <a:xfrm>
            <a:off x="4419600" y="4666174"/>
            <a:ext cx="4372780" cy="24119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CDDC"/>
                </a:solidFill>
              </a:defRPr>
            </a:lvl1pPr>
          </a:lstStyle>
          <a:p>
            <a:pPr algn="r"/>
            <a:r>
              <a:rPr lang="en-US" dirty="0" smtClean="0"/>
              <a:t>IPPCD Toolkit: </a:t>
            </a:r>
            <a:r>
              <a:rPr lang="en-US" dirty="0" smtClean="0"/>
              <a:t>User </a:t>
            </a:r>
            <a:r>
              <a:rPr lang="en-US" dirty="0" smtClean="0"/>
              <a:t>Personas Templates   |  </a:t>
            </a:r>
            <a:r>
              <a:rPr lang="en-US" dirty="0" err="1" smtClean="0">
                <a:solidFill>
                  <a:srgbClr val="7F7F7F"/>
                </a:solidFill>
              </a:rPr>
              <a:t>MaRS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/>
              <a:t> </a:t>
            </a:r>
            <a:fld id="{00000000-1234-1234-1234-123412341234}" type="slidenum">
              <a:rPr lang="en-US" smtClean="0"/>
              <a:pPr algn="r"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idx="12"/>
          </p:nvPr>
        </p:nvSpPr>
        <p:spPr>
          <a:xfrm>
            <a:off x="4419600" y="4666174"/>
            <a:ext cx="4372780" cy="24119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CDDC"/>
                </a:solidFill>
              </a:defRPr>
            </a:lvl1pPr>
          </a:lstStyle>
          <a:p>
            <a:pPr algn="r"/>
            <a:r>
              <a:rPr lang="en-US" dirty="0" smtClean="0"/>
              <a:t>IPPCD Toolkit: </a:t>
            </a:r>
            <a:r>
              <a:rPr lang="en-US" dirty="0" smtClean="0"/>
              <a:t>User </a:t>
            </a:r>
            <a:r>
              <a:rPr lang="en-US" dirty="0" smtClean="0"/>
              <a:t>Personas Templates   |  </a:t>
            </a:r>
            <a:r>
              <a:rPr lang="en-US" dirty="0" err="1" smtClean="0">
                <a:solidFill>
                  <a:srgbClr val="7F7F7F"/>
                </a:solidFill>
              </a:rPr>
              <a:t>MaRS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/>
              <a:t> </a:t>
            </a:r>
            <a:fld id="{00000000-1234-1234-1234-123412341234}" type="slidenum">
              <a:rPr lang="en-US" smtClean="0"/>
              <a:pPr algn="r"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5E32"/>
              </a:buClr>
              <a:buSzPts val="3200"/>
              <a:buFont typeface="Avenir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171450" algn="l">
              <a:lnSpc>
                <a:spcPct val="125000"/>
              </a:lnSpc>
              <a:spcBef>
                <a:spcPts val="750"/>
              </a:spcBef>
              <a:spcAft>
                <a:spcPts val="0"/>
              </a:spcAft>
              <a:buSzPts val="3200"/>
              <a:buFont typeface="Avenir"/>
              <a:buNone/>
              <a:defRPr sz="2400"/>
            </a:lvl1pPr>
            <a:lvl2pPr marL="685800" lvl="1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2800"/>
              <a:buFont typeface="Avenir"/>
              <a:buNone/>
              <a:defRPr sz="2100"/>
            </a:lvl2pPr>
            <a:lvl3pPr marL="1028700" lvl="2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2400"/>
              <a:buFont typeface="Avenir"/>
              <a:buNone/>
              <a:defRPr sz="1800"/>
            </a:lvl3pPr>
            <a:lvl4pPr marL="1371600" lvl="3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2000"/>
              <a:buFont typeface="Avenir"/>
              <a:buNone/>
              <a:defRPr sz="1500"/>
            </a:lvl4pPr>
            <a:lvl5pPr marL="1714500" lvl="4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2000"/>
              <a:buFont typeface="Avenir"/>
              <a:buNone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11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 sz="8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 sz="80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idx="12"/>
          </p:nvPr>
        </p:nvSpPr>
        <p:spPr>
          <a:xfrm>
            <a:off x="4419600" y="4666174"/>
            <a:ext cx="4372780" cy="24119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CDDC"/>
                </a:solidFill>
              </a:defRPr>
            </a:lvl1pPr>
          </a:lstStyle>
          <a:p>
            <a:pPr algn="r"/>
            <a:r>
              <a:rPr lang="en-US" dirty="0" smtClean="0"/>
              <a:t>IPPCD Toolkit: </a:t>
            </a:r>
            <a:r>
              <a:rPr lang="en-US" dirty="0" smtClean="0"/>
              <a:t>User </a:t>
            </a:r>
            <a:r>
              <a:rPr lang="en-US" dirty="0" smtClean="0"/>
              <a:t>Personas Templates   |  </a:t>
            </a:r>
            <a:r>
              <a:rPr lang="en-US" dirty="0" err="1" smtClean="0">
                <a:solidFill>
                  <a:srgbClr val="7F7F7F"/>
                </a:solidFill>
              </a:rPr>
              <a:t>MaRS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/>
              <a:t> </a:t>
            </a:r>
            <a:fld id="{00000000-1234-1234-1234-123412341234}" type="slidenum">
              <a:rPr lang="en-US" smtClean="0"/>
              <a:pPr algn="r"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5E32"/>
              </a:buClr>
              <a:buSzPts val="3200"/>
              <a:buFont typeface="Avenir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200"/>
              <a:buChar char="▪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800"/>
              <a:buChar char="▪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▪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▪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▪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11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 sz="8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 sz="80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" name="Slide Number Placeholder 3"/>
          <p:cNvSpPr>
            <a:spLocks noGrp="1"/>
          </p:cNvSpPr>
          <p:nvPr>
            <p:ph type="sldNum" idx="12"/>
          </p:nvPr>
        </p:nvSpPr>
        <p:spPr>
          <a:xfrm>
            <a:off x="4419600" y="4666174"/>
            <a:ext cx="4372780" cy="24119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CDDC"/>
                </a:solidFill>
              </a:defRPr>
            </a:lvl1pPr>
          </a:lstStyle>
          <a:p>
            <a:pPr algn="r"/>
            <a:r>
              <a:rPr lang="en-US" dirty="0" smtClean="0"/>
              <a:t>IPPCD Toolkit: </a:t>
            </a:r>
            <a:r>
              <a:rPr lang="en-US" dirty="0" smtClean="0"/>
              <a:t>User </a:t>
            </a:r>
            <a:r>
              <a:rPr lang="en-US" dirty="0" smtClean="0"/>
              <a:t>Personas Templates   |  </a:t>
            </a:r>
            <a:r>
              <a:rPr lang="en-US" dirty="0" err="1" smtClean="0">
                <a:solidFill>
                  <a:srgbClr val="7F7F7F"/>
                </a:solidFill>
              </a:rPr>
              <a:t>MaRS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/>
              <a:t> </a:t>
            </a:r>
            <a:fld id="{00000000-1234-1234-1234-123412341234}" type="slidenum">
              <a:rPr lang="en-US" smtClean="0"/>
              <a:pPr algn="r"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5E32"/>
              </a:buClr>
              <a:buSzPts val="3200"/>
              <a:buFont typeface="Avenir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D5E32"/>
              </a:buClr>
              <a:buSzPts val="3200"/>
              <a:buFont typeface="Noto Sans Symbols"/>
              <a:buNone/>
              <a:defRPr sz="2400" b="0" i="0" u="none" strike="noStrike" cap="none">
                <a:solidFill>
                  <a:srgbClr val="20344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D5E32"/>
              </a:buClr>
              <a:buSzPts val="2800"/>
              <a:buFont typeface="Noto Sans Symbols"/>
              <a:buNone/>
              <a:defRPr sz="2100" b="0" i="0" u="none" strike="noStrike" cap="none">
                <a:solidFill>
                  <a:srgbClr val="20344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D5E32"/>
              </a:buClr>
              <a:buSzPts val="2400"/>
              <a:buFont typeface="Noto Sans Symbols"/>
              <a:buNone/>
              <a:defRPr sz="1800" b="0" i="0" u="none" strike="noStrike" cap="none">
                <a:solidFill>
                  <a:srgbClr val="20344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D5E32"/>
              </a:buClr>
              <a:buSzPts val="2000"/>
              <a:buFont typeface="Noto Sans Symbols"/>
              <a:buNone/>
              <a:defRPr sz="1500" b="0" i="0" u="none" strike="noStrike" cap="none">
                <a:solidFill>
                  <a:srgbClr val="20344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D5E32"/>
              </a:buClr>
              <a:buSzPts val="2000"/>
              <a:buFont typeface="Noto Sans Symbols"/>
              <a:buNone/>
              <a:defRPr sz="1500" b="0" i="0" u="none" strike="noStrike" cap="none">
                <a:solidFill>
                  <a:srgbClr val="20344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11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 sz="8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 sz="80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" name="Slide Number Placeholder 3"/>
          <p:cNvSpPr>
            <a:spLocks noGrp="1"/>
          </p:cNvSpPr>
          <p:nvPr>
            <p:ph type="sldNum" idx="12"/>
          </p:nvPr>
        </p:nvSpPr>
        <p:spPr>
          <a:xfrm>
            <a:off x="4419600" y="4666174"/>
            <a:ext cx="4372780" cy="24119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CDDC"/>
                </a:solidFill>
              </a:defRPr>
            </a:lvl1pPr>
          </a:lstStyle>
          <a:p>
            <a:pPr algn="r"/>
            <a:r>
              <a:rPr lang="en-US" dirty="0" smtClean="0"/>
              <a:t>IPPCD Toolkit: </a:t>
            </a:r>
            <a:r>
              <a:rPr lang="en-US" dirty="0" smtClean="0"/>
              <a:t>User </a:t>
            </a:r>
            <a:r>
              <a:rPr lang="en-US" dirty="0" smtClean="0"/>
              <a:t>Personas Templates   |  </a:t>
            </a:r>
            <a:r>
              <a:rPr lang="en-US" dirty="0" err="1" smtClean="0">
                <a:solidFill>
                  <a:srgbClr val="7F7F7F"/>
                </a:solidFill>
              </a:rPr>
              <a:t>MaRS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/>
              <a:t> </a:t>
            </a:r>
            <a:fld id="{00000000-1234-1234-1234-123412341234}" type="slidenum">
              <a:rPr lang="en-US" smtClean="0"/>
              <a:pPr algn="r"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5E3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idx="12"/>
          </p:nvPr>
        </p:nvSpPr>
        <p:spPr>
          <a:xfrm>
            <a:off x="4419600" y="4666174"/>
            <a:ext cx="4372780" cy="24119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CDDC"/>
                </a:solidFill>
              </a:defRPr>
            </a:lvl1pPr>
          </a:lstStyle>
          <a:p>
            <a:pPr algn="r"/>
            <a:r>
              <a:rPr lang="en-US" dirty="0" smtClean="0"/>
              <a:t>IPPCD Toolkit: </a:t>
            </a:r>
            <a:r>
              <a:rPr lang="en-US" dirty="0" smtClean="0"/>
              <a:t>User </a:t>
            </a:r>
            <a:r>
              <a:rPr lang="en-US" dirty="0" smtClean="0"/>
              <a:t>Personas Templates   |  </a:t>
            </a:r>
            <a:r>
              <a:rPr lang="en-US" dirty="0" err="1" smtClean="0">
                <a:solidFill>
                  <a:srgbClr val="7F7F7F"/>
                </a:solidFill>
              </a:rPr>
              <a:t>MaRS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/>
              <a:t> </a:t>
            </a:r>
            <a:fld id="{00000000-1234-1234-1234-123412341234}" type="slidenum">
              <a:rPr lang="en-US" smtClean="0"/>
              <a:pPr algn="r"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5E3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idx="12"/>
          </p:nvPr>
        </p:nvSpPr>
        <p:spPr>
          <a:xfrm>
            <a:off x="4419600" y="4666174"/>
            <a:ext cx="4372780" cy="24119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CDDC"/>
                </a:solidFill>
              </a:defRPr>
            </a:lvl1pPr>
          </a:lstStyle>
          <a:p>
            <a:pPr algn="r"/>
            <a:r>
              <a:rPr lang="en-US" dirty="0" smtClean="0"/>
              <a:t>IPPCD Toolkit: </a:t>
            </a:r>
            <a:r>
              <a:rPr lang="en-US" dirty="0" smtClean="0"/>
              <a:t>User </a:t>
            </a:r>
            <a:r>
              <a:rPr lang="en-US" dirty="0" smtClean="0"/>
              <a:t>Personas Templates   |  </a:t>
            </a:r>
            <a:r>
              <a:rPr lang="en-US" dirty="0" err="1" smtClean="0">
                <a:solidFill>
                  <a:srgbClr val="7F7F7F"/>
                </a:solidFill>
              </a:rPr>
              <a:t>MaRS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/>
              <a:t> </a:t>
            </a:r>
            <a:fld id="{00000000-1234-1234-1234-123412341234}" type="slidenum">
              <a:rPr lang="en-US" smtClean="0"/>
              <a:pPr algn="r"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5E32"/>
              </a:buClr>
              <a:buSzPts val="6000"/>
              <a:buFont typeface="Avenir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426513"/>
          </a:xfrm>
          <a:prstGeom prst="rect">
            <a:avLst/>
          </a:prstGeom>
          <a:solidFill>
            <a:srgbClr val="203448"/>
          </a:solidFill>
          <a:ln>
            <a:noFill/>
          </a:ln>
        </p:spPr>
        <p:txBody>
          <a:bodyPr spcFirstLastPara="1" wrap="square" lIns="68569" tIns="108000" rIns="68569" bIns="675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1800" b="0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" name="Slide Number Placeholder 3"/>
          <p:cNvSpPr>
            <a:spLocks noGrp="1"/>
          </p:cNvSpPr>
          <p:nvPr>
            <p:ph type="sldNum" idx="12"/>
          </p:nvPr>
        </p:nvSpPr>
        <p:spPr>
          <a:xfrm>
            <a:off x="4419600" y="4666174"/>
            <a:ext cx="4372780" cy="24119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CDDC"/>
                </a:solidFill>
              </a:defRPr>
            </a:lvl1pPr>
          </a:lstStyle>
          <a:p>
            <a:pPr algn="r"/>
            <a:r>
              <a:rPr lang="en-US" dirty="0" smtClean="0"/>
              <a:t>IPPCD Toolkit: </a:t>
            </a:r>
            <a:r>
              <a:rPr lang="en-US" dirty="0" smtClean="0"/>
              <a:t>User </a:t>
            </a:r>
            <a:r>
              <a:rPr lang="en-US" dirty="0" smtClean="0"/>
              <a:t>Personas Templates   |  </a:t>
            </a:r>
            <a:r>
              <a:rPr lang="en-US" dirty="0" err="1" smtClean="0">
                <a:solidFill>
                  <a:srgbClr val="7F7F7F"/>
                </a:solidFill>
              </a:rPr>
              <a:t>MaRS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/>
              <a:t> </a:t>
            </a:r>
            <a:fld id="{00000000-1234-1234-1234-123412341234}" type="slidenum">
              <a:rPr lang="en-US" smtClean="0"/>
              <a:pPr algn="r"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5E3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idx="12"/>
          </p:nvPr>
        </p:nvSpPr>
        <p:spPr>
          <a:xfrm>
            <a:off x="4419600" y="4666174"/>
            <a:ext cx="4372780" cy="24119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CDDC"/>
                </a:solidFill>
              </a:defRPr>
            </a:lvl1pPr>
          </a:lstStyle>
          <a:p>
            <a:pPr algn="r"/>
            <a:r>
              <a:rPr lang="en-US" dirty="0" smtClean="0"/>
              <a:t>IPPCD Toolkit: </a:t>
            </a:r>
            <a:r>
              <a:rPr lang="en-US" dirty="0" smtClean="0"/>
              <a:t>User </a:t>
            </a:r>
            <a:r>
              <a:rPr lang="en-US" dirty="0" smtClean="0"/>
              <a:t>Personas Templates   |  </a:t>
            </a:r>
            <a:r>
              <a:rPr lang="en-US" dirty="0" err="1" smtClean="0">
                <a:solidFill>
                  <a:srgbClr val="7F7F7F"/>
                </a:solidFill>
              </a:rPr>
              <a:t>MaRS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/>
              <a:t> </a:t>
            </a:r>
            <a:fld id="{00000000-1234-1234-1234-123412341234}" type="slidenum">
              <a:rPr lang="en-US" smtClean="0"/>
              <a:pPr algn="r"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5E3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  <a:defRPr sz="2100" b="1" i="0">
                <a:latin typeface="Avenir"/>
                <a:ea typeface="Avenir"/>
                <a:cs typeface="Avenir"/>
                <a:sym typeface="Avenir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40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171450" algn="l">
              <a:lnSpc>
                <a:spcPct val="125000"/>
              </a:lnSpc>
              <a:spcBef>
                <a:spcPts val="750"/>
              </a:spcBef>
              <a:spcAft>
                <a:spcPts val="0"/>
              </a:spcAft>
              <a:buSzPts val="2400"/>
              <a:buFont typeface="Avenir"/>
              <a:buNone/>
              <a:defRPr sz="1800">
                <a:solidFill>
                  <a:srgbClr val="ED5E32"/>
                </a:solidFill>
              </a:defRPr>
            </a:lvl1pPr>
            <a:lvl2pPr marL="685800" lvl="1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2000"/>
              <a:buFont typeface="Avenir"/>
              <a:buNone/>
              <a:defRPr sz="1500">
                <a:solidFill>
                  <a:srgbClr val="203448"/>
                </a:solidFill>
              </a:defRPr>
            </a:lvl2pPr>
            <a:lvl3pPr marL="1028700" lvl="2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1800"/>
              <a:buFont typeface="Avenir"/>
              <a:buNone/>
              <a:defRPr sz="1400">
                <a:solidFill>
                  <a:srgbClr val="203448"/>
                </a:solidFill>
              </a:defRPr>
            </a:lvl3pPr>
            <a:lvl4pPr marL="1371600" lvl="3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1600"/>
              <a:buFont typeface="Avenir"/>
              <a:buNone/>
              <a:defRPr sz="1200">
                <a:solidFill>
                  <a:srgbClr val="203448"/>
                </a:solidFill>
              </a:defRPr>
            </a:lvl4pPr>
            <a:lvl5pPr marL="1714500" lvl="4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Avenir"/>
              <a:buNone/>
              <a:defRPr sz="1100">
                <a:solidFill>
                  <a:srgbClr val="203448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  <a:defRPr sz="2100" b="1" i="0">
                <a:latin typeface="Avenir"/>
                <a:ea typeface="Avenir"/>
                <a:cs typeface="Avenir"/>
                <a:sym typeface="Avenir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40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171450" algn="l">
              <a:lnSpc>
                <a:spcPct val="125000"/>
              </a:lnSpc>
              <a:spcBef>
                <a:spcPts val="750"/>
              </a:spcBef>
              <a:spcAft>
                <a:spcPts val="0"/>
              </a:spcAft>
              <a:buSzPts val="2400"/>
              <a:buFont typeface="Avenir"/>
              <a:buNone/>
              <a:defRPr sz="1800">
                <a:solidFill>
                  <a:srgbClr val="ED5E32"/>
                </a:solidFill>
              </a:defRPr>
            </a:lvl1pPr>
            <a:lvl2pPr marL="685800" lvl="1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2000"/>
              <a:buFont typeface="Avenir"/>
              <a:buNone/>
              <a:defRPr sz="1500">
                <a:solidFill>
                  <a:srgbClr val="203448"/>
                </a:solidFill>
              </a:defRPr>
            </a:lvl2pPr>
            <a:lvl3pPr marL="1028700" lvl="2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1800"/>
              <a:buFont typeface="Avenir"/>
              <a:buNone/>
              <a:defRPr sz="1400">
                <a:solidFill>
                  <a:srgbClr val="203448"/>
                </a:solidFill>
              </a:defRPr>
            </a:lvl3pPr>
            <a:lvl4pPr marL="1371600" lvl="3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1600"/>
              <a:buFont typeface="Avenir"/>
              <a:buNone/>
              <a:defRPr sz="1200">
                <a:solidFill>
                  <a:srgbClr val="203448"/>
                </a:solidFill>
              </a:defRPr>
            </a:lvl4pPr>
            <a:lvl5pPr marL="1714500" lvl="4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Avenir"/>
              <a:buNone/>
              <a:defRPr sz="1100">
                <a:solidFill>
                  <a:srgbClr val="203448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idx="12"/>
          </p:nvPr>
        </p:nvSpPr>
        <p:spPr>
          <a:xfrm>
            <a:off x="4419600" y="4666174"/>
            <a:ext cx="4372780" cy="24119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CDDC"/>
                </a:solidFill>
              </a:defRPr>
            </a:lvl1pPr>
          </a:lstStyle>
          <a:p>
            <a:pPr algn="r"/>
            <a:r>
              <a:rPr lang="en-US" dirty="0" smtClean="0"/>
              <a:t>IPPCD Toolkit: </a:t>
            </a:r>
            <a:r>
              <a:rPr lang="en-US" dirty="0" smtClean="0"/>
              <a:t>User </a:t>
            </a:r>
            <a:r>
              <a:rPr lang="en-US" dirty="0" smtClean="0"/>
              <a:t>Personas Templates   |  </a:t>
            </a:r>
            <a:r>
              <a:rPr lang="en-US" dirty="0" err="1" smtClean="0">
                <a:solidFill>
                  <a:srgbClr val="7F7F7F"/>
                </a:solidFill>
              </a:rPr>
              <a:t>MaRS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/>
              <a:t> </a:t>
            </a:r>
            <a:fld id="{00000000-1234-1234-1234-123412341234}" type="slidenum">
              <a:rPr lang="en-US" smtClean="0"/>
              <a:pPr algn="r"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5E3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171450" algn="l">
              <a:lnSpc>
                <a:spcPct val="125000"/>
              </a:lnSpc>
              <a:spcBef>
                <a:spcPts val="750"/>
              </a:spcBef>
              <a:spcAft>
                <a:spcPts val="0"/>
              </a:spcAft>
              <a:buSzPts val="2800"/>
              <a:buFont typeface="Avenir"/>
              <a:buNone/>
              <a:defRPr/>
            </a:lvl1pPr>
            <a:lvl2pPr marL="685800" lvl="1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2400"/>
              <a:buFont typeface="Avenir"/>
              <a:buNone/>
              <a:defRPr/>
            </a:lvl2pPr>
            <a:lvl3pPr marL="1028700" lvl="2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2000"/>
              <a:buFont typeface="Avenir"/>
              <a:buNone/>
              <a:defRPr/>
            </a:lvl3pPr>
            <a:lvl4pPr marL="1371600" lvl="3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1800"/>
              <a:buFont typeface="Avenir"/>
              <a:buNone/>
              <a:defRPr/>
            </a:lvl4pPr>
            <a:lvl5pPr marL="1714500" lvl="4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1800"/>
              <a:buFont typeface="Avenir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idx="12"/>
          </p:nvPr>
        </p:nvSpPr>
        <p:spPr>
          <a:xfrm>
            <a:off x="4419600" y="4666174"/>
            <a:ext cx="4372780" cy="24119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CDDC"/>
                </a:solidFill>
              </a:defRPr>
            </a:lvl1pPr>
          </a:lstStyle>
          <a:p>
            <a:pPr algn="r"/>
            <a:r>
              <a:rPr lang="en-US" dirty="0" smtClean="0"/>
              <a:t>IPPCD Toolkit: </a:t>
            </a:r>
            <a:r>
              <a:rPr lang="en-US" dirty="0" smtClean="0"/>
              <a:t>User </a:t>
            </a:r>
            <a:r>
              <a:rPr lang="en-US" dirty="0" smtClean="0"/>
              <a:t>Personas Templates   |  </a:t>
            </a:r>
            <a:r>
              <a:rPr lang="en-US" dirty="0" err="1" smtClean="0">
                <a:solidFill>
                  <a:srgbClr val="7F7F7F"/>
                </a:solidFill>
              </a:rPr>
              <a:t>MaRS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/>
              <a:t> </a:t>
            </a:r>
            <a:fld id="{00000000-1234-1234-1234-123412341234}" type="slidenum">
              <a:rPr lang="en-US" smtClean="0"/>
              <a:pPr algn="r"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type="twoObj">
  <p:cSld name="TWO_OBJEC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5E3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171450" algn="l">
              <a:lnSpc>
                <a:spcPct val="125000"/>
              </a:lnSpc>
              <a:spcBef>
                <a:spcPts val="750"/>
              </a:spcBef>
              <a:spcAft>
                <a:spcPts val="0"/>
              </a:spcAft>
              <a:buSzPts val="2800"/>
              <a:buFont typeface="Avenir"/>
              <a:buNone/>
              <a:defRPr/>
            </a:lvl1pPr>
            <a:lvl2pPr marL="685800" lvl="1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2400"/>
              <a:buFont typeface="Avenir"/>
              <a:buNone/>
              <a:defRPr/>
            </a:lvl2pPr>
            <a:lvl3pPr marL="1028700" lvl="2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2000"/>
              <a:buFont typeface="Avenir"/>
              <a:buNone/>
              <a:defRPr/>
            </a:lvl3pPr>
            <a:lvl4pPr marL="1371600" lvl="3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1800"/>
              <a:buFont typeface="Avenir"/>
              <a:buNone/>
              <a:defRPr/>
            </a:lvl4pPr>
            <a:lvl5pPr marL="1714500" lvl="4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1800"/>
              <a:buFont typeface="Avenir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171450" algn="l">
              <a:lnSpc>
                <a:spcPct val="125000"/>
              </a:lnSpc>
              <a:spcBef>
                <a:spcPts val="750"/>
              </a:spcBef>
              <a:spcAft>
                <a:spcPts val="0"/>
              </a:spcAft>
              <a:buSzPts val="2800"/>
              <a:buFont typeface="Avenir"/>
              <a:buNone/>
              <a:defRPr/>
            </a:lvl1pPr>
            <a:lvl2pPr marL="685800" lvl="1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2400"/>
              <a:buFont typeface="Avenir"/>
              <a:buNone/>
              <a:defRPr/>
            </a:lvl2pPr>
            <a:lvl3pPr marL="1028700" lvl="2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2000"/>
              <a:buFont typeface="Avenir"/>
              <a:buNone/>
              <a:defRPr/>
            </a:lvl3pPr>
            <a:lvl4pPr marL="1371600" lvl="3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1800"/>
              <a:buFont typeface="Avenir"/>
              <a:buNone/>
              <a:defRPr/>
            </a:lvl4pPr>
            <a:lvl5pPr marL="1714500" lvl="4" indent="-171450" algn="l">
              <a:lnSpc>
                <a:spcPct val="125000"/>
              </a:lnSpc>
              <a:spcBef>
                <a:spcPts val="375"/>
              </a:spcBef>
              <a:spcAft>
                <a:spcPts val="0"/>
              </a:spcAft>
              <a:buSzPts val="1800"/>
              <a:buFont typeface="Avenir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idx="12"/>
          </p:nvPr>
        </p:nvSpPr>
        <p:spPr>
          <a:xfrm>
            <a:off x="4419600" y="4666174"/>
            <a:ext cx="4372780" cy="24119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CDDC"/>
                </a:solidFill>
              </a:defRPr>
            </a:lvl1pPr>
          </a:lstStyle>
          <a:p>
            <a:pPr algn="r"/>
            <a:r>
              <a:rPr lang="en-US" dirty="0" smtClean="0"/>
              <a:t>IPPCD Toolkit: </a:t>
            </a:r>
            <a:r>
              <a:rPr lang="en-US" dirty="0" smtClean="0"/>
              <a:t>User </a:t>
            </a:r>
            <a:r>
              <a:rPr lang="en-US" dirty="0" smtClean="0"/>
              <a:t>Personas Templates   |  </a:t>
            </a:r>
            <a:r>
              <a:rPr lang="en-US" dirty="0" err="1" smtClean="0">
                <a:solidFill>
                  <a:srgbClr val="7F7F7F"/>
                </a:solidFill>
              </a:rPr>
              <a:t>MaRS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/>
              <a:t> </a:t>
            </a:r>
            <a:fld id="{00000000-1234-1234-1234-123412341234}" type="slidenum">
              <a:rPr lang="en-US" smtClean="0"/>
              <a:pPr algn="r"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5E3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idx="12"/>
          </p:nvPr>
        </p:nvSpPr>
        <p:spPr>
          <a:xfrm>
            <a:off x="4419600" y="4666174"/>
            <a:ext cx="4372780" cy="24119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CDDC"/>
                </a:solidFill>
              </a:defRPr>
            </a:lvl1pPr>
          </a:lstStyle>
          <a:p>
            <a:pPr algn="r"/>
            <a:r>
              <a:rPr lang="en-US" dirty="0" smtClean="0"/>
              <a:t>IPPCD Toolkit: </a:t>
            </a:r>
            <a:r>
              <a:rPr lang="en-US" dirty="0" smtClean="0"/>
              <a:t>User </a:t>
            </a:r>
            <a:r>
              <a:rPr lang="en-US" dirty="0" smtClean="0"/>
              <a:t>Personas Templates   |  </a:t>
            </a:r>
            <a:r>
              <a:rPr lang="en-US" dirty="0" err="1" smtClean="0">
                <a:solidFill>
                  <a:srgbClr val="7F7F7F"/>
                </a:solidFill>
              </a:rPr>
              <a:t>MaRS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/>
              <a:t> </a:t>
            </a:r>
            <a:fld id="{00000000-1234-1234-1234-123412341234}" type="slidenum">
              <a:rPr lang="en-US" smtClean="0"/>
              <a:pPr algn="r"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5E3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  <a:defRPr sz="2100" b="1" i="0">
                <a:latin typeface="Avenir"/>
                <a:ea typeface="Avenir"/>
                <a:cs typeface="Avenir"/>
                <a:sym typeface="Avenir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40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  <a:defRPr sz="2100" b="1" i="0">
                <a:latin typeface="Avenir"/>
                <a:ea typeface="Avenir"/>
                <a:cs typeface="Avenir"/>
                <a:sym typeface="Avenir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40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idx="12"/>
          </p:nvPr>
        </p:nvSpPr>
        <p:spPr>
          <a:xfrm>
            <a:off x="4419600" y="4666174"/>
            <a:ext cx="4372780" cy="24119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CDDC"/>
                </a:solidFill>
              </a:defRPr>
            </a:lvl1pPr>
          </a:lstStyle>
          <a:p>
            <a:pPr algn="r"/>
            <a:r>
              <a:rPr lang="en-US" dirty="0" smtClean="0"/>
              <a:t>IPPCD Toolkit: </a:t>
            </a:r>
            <a:r>
              <a:rPr lang="en-US" dirty="0" smtClean="0"/>
              <a:t>User </a:t>
            </a:r>
            <a:r>
              <a:rPr lang="en-US" dirty="0" smtClean="0"/>
              <a:t>Personas Templates   |  </a:t>
            </a:r>
            <a:r>
              <a:rPr lang="en-US" dirty="0" err="1" smtClean="0">
                <a:solidFill>
                  <a:srgbClr val="7F7F7F"/>
                </a:solidFill>
              </a:rPr>
              <a:t>MaRS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/>
              <a:t> </a:t>
            </a:r>
            <a:fld id="{00000000-1234-1234-1234-123412341234}" type="slidenum">
              <a:rPr lang="en-US" smtClean="0"/>
              <a:pPr algn="r"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5E3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" name="Slide Number Placeholder 3"/>
          <p:cNvSpPr>
            <a:spLocks noGrp="1"/>
          </p:cNvSpPr>
          <p:nvPr>
            <p:ph type="sldNum" idx="12"/>
          </p:nvPr>
        </p:nvSpPr>
        <p:spPr>
          <a:xfrm>
            <a:off x="4419600" y="4666174"/>
            <a:ext cx="4372780" cy="24119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CDDC"/>
                </a:solidFill>
              </a:defRPr>
            </a:lvl1pPr>
          </a:lstStyle>
          <a:p>
            <a:pPr algn="r"/>
            <a:r>
              <a:rPr lang="en-US" dirty="0" smtClean="0"/>
              <a:t>IPPCD Toolkit: </a:t>
            </a:r>
            <a:r>
              <a:rPr lang="en-US" dirty="0" smtClean="0"/>
              <a:t>User </a:t>
            </a:r>
            <a:r>
              <a:rPr lang="en-US" dirty="0" smtClean="0"/>
              <a:t>Personas Templates   |  </a:t>
            </a:r>
            <a:r>
              <a:rPr lang="en-US" dirty="0" err="1" smtClean="0">
                <a:solidFill>
                  <a:srgbClr val="7F7F7F"/>
                </a:solidFill>
              </a:rPr>
              <a:t>MaRS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/>
              <a:t> </a:t>
            </a:r>
            <a:fld id="{00000000-1234-1234-1234-123412341234}" type="slidenum">
              <a:rPr lang="en-US" smtClean="0"/>
              <a:pPr algn="r"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3FA">
            <a:alpha val="0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5E32"/>
              </a:buClr>
              <a:buSzPts val="4000"/>
              <a:buFont typeface="Avenir"/>
              <a:buNone/>
              <a:defRPr sz="4000" b="1" i="0" u="none" strike="noStrike" cap="none">
                <a:solidFill>
                  <a:srgbClr val="ED5E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5E32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rgbClr val="20344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5E3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20344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5E3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20344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5E3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0344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5E3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0344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idx="4"/>
          </p:nvPr>
        </p:nvSpPr>
        <p:spPr>
          <a:xfrm>
            <a:off x="4419600" y="4666174"/>
            <a:ext cx="4372780" cy="24119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CDDC"/>
                </a:solidFill>
              </a:defRPr>
            </a:lvl1pPr>
          </a:lstStyle>
          <a:p>
            <a:pPr algn="r"/>
            <a:r>
              <a:rPr lang="en-US" dirty="0" smtClean="0"/>
              <a:t>IPPCD Toolkit: </a:t>
            </a:r>
            <a:r>
              <a:rPr lang="en-US" dirty="0" smtClean="0"/>
              <a:t>User </a:t>
            </a:r>
            <a:r>
              <a:rPr lang="en-US" dirty="0" smtClean="0"/>
              <a:t>Personas Templates   |  </a:t>
            </a:r>
            <a:r>
              <a:rPr lang="en-US" dirty="0" err="1" smtClean="0">
                <a:solidFill>
                  <a:srgbClr val="7F7F7F"/>
                </a:solidFill>
              </a:rPr>
              <a:t>MaRS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/>
              <a:t> </a:t>
            </a:r>
            <a:fld id="{00000000-1234-1234-1234-123412341234}" type="slidenum">
              <a:rPr lang="en-US" smtClean="0"/>
              <a:pPr algn="r"/>
              <a:t>‹#›</a:t>
            </a:fld>
            <a:endParaRPr lang="en-US" dirty="0" smtClean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A3">
            <a:alpha val="62745"/>
          </a:srgbClr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9552" y="699542"/>
            <a:ext cx="53285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MaRS Marcin" pitchFamily="34" charset="0"/>
              </a:rPr>
              <a:t>Innovation Partnership: Procurement by Co-Design Toolkit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1560" y="2643758"/>
            <a:ext cx="460851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A075"/>
                </a:solidFill>
                <a:latin typeface="MaRS Marcin" pitchFamily="34" charset="0"/>
              </a:rPr>
              <a:t>User </a:t>
            </a:r>
            <a:r>
              <a:rPr lang="en-US" sz="4400" b="1" dirty="0" smtClean="0">
                <a:solidFill>
                  <a:srgbClr val="FFA075"/>
                </a:solidFill>
                <a:latin typeface="MaRS Marcin" pitchFamily="34" charset="0"/>
              </a:rPr>
              <a:t>Personas Templates</a:t>
            </a:r>
          </a:p>
          <a:p>
            <a:endParaRPr lang="en-US" dirty="0"/>
          </a:p>
        </p:txBody>
      </p:sp>
      <p:pic>
        <p:nvPicPr>
          <p:cNvPr id="5" name="Picture 4" descr="MaRS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131590"/>
            <a:ext cx="2784901" cy="2788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6"/>
          <p:cNvPicPr preferRelativeResize="0"/>
          <p:nvPr/>
        </p:nvPicPr>
        <p:blipFill rotWithShape="1">
          <a:blip r:embed="rId3">
            <a:alphaModFix/>
          </a:blip>
          <a:srcRect l="15929" t="11273" r="-123" b="15200"/>
          <a:stretch/>
        </p:blipFill>
        <p:spPr>
          <a:xfrm rot="704154">
            <a:off x="1963475" y="1703668"/>
            <a:ext cx="1243180" cy="163016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>
            <a:spLocks noGrp="1"/>
          </p:cNvSpPr>
          <p:nvPr>
            <p:ph type="title"/>
          </p:nvPr>
        </p:nvSpPr>
        <p:spPr>
          <a:xfrm>
            <a:off x="420291" y="330994"/>
            <a:ext cx="1017983" cy="64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4000"/>
            </a:pPr>
            <a:r>
              <a:rPr lang="en-US" sz="2400" dirty="0">
                <a:solidFill>
                  <a:srgbClr val="0E3F9F"/>
                </a:solidFill>
                <a:latin typeface="MaRS Marcin" pitchFamily="34" charset="0"/>
              </a:rPr>
              <a:t>Client</a:t>
            </a:r>
            <a:endParaRPr sz="2400" dirty="0">
              <a:solidFill>
                <a:srgbClr val="0E3F9F"/>
              </a:solidFill>
              <a:latin typeface="MaRS Marcin" pitchFamily="34" charset="0"/>
            </a:endParaRPr>
          </a:p>
        </p:txBody>
      </p:sp>
      <p:sp>
        <p:nvSpPr>
          <p:cNvPr id="187" name="Google Shape;187;p26"/>
          <p:cNvSpPr txBox="1">
            <a:spLocks noGrp="1"/>
          </p:cNvSpPr>
          <p:nvPr>
            <p:ph type="body" idx="1"/>
          </p:nvPr>
        </p:nvSpPr>
        <p:spPr>
          <a:xfrm>
            <a:off x="437437" y="848900"/>
            <a:ext cx="1048463" cy="37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2000" dirty="0">
                <a:latin typeface="MaRS Marcin" pitchFamily="34" charset="0"/>
              </a:rPr>
              <a:t>Annie</a:t>
            </a:r>
            <a:endParaRPr sz="2000" dirty="0">
              <a:latin typeface="MaRS Marcin" pitchFamily="34" charset="0"/>
            </a:endParaRPr>
          </a:p>
        </p:txBody>
      </p:sp>
      <p:sp>
        <p:nvSpPr>
          <p:cNvPr id="188" name="Google Shape;188;p26"/>
          <p:cNvSpPr txBox="1">
            <a:spLocks noGrp="1"/>
          </p:cNvSpPr>
          <p:nvPr>
            <p:ph type="body" idx="3"/>
          </p:nvPr>
        </p:nvSpPr>
        <p:spPr>
          <a:xfrm>
            <a:off x="2314575" y="507786"/>
            <a:ext cx="6333785" cy="56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buSzPts val="1600"/>
            </a:pPr>
            <a:r>
              <a:rPr lang="en-US" sz="1400" b="0" dirty="0">
                <a:latin typeface="MaRS Marcin" pitchFamily="34" charset="0"/>
              </a:rPr>
              <a:t>“When I meet with the dietician, I want to know if </a:t>
            </a:r>
            <a:r>
              <a:rPr lang="en-US" sz="1400" b="0" dirty="0" smtClean="0">
                <a:latin typeface="MaRS Marcin" pitchFamily="34" charset="0"/>
              </a:rPr>
              <a:t>what </a:t>
            </a:r>
            <a:r>
              <a:rPr lang="en-US" sz="1400" b="0" dirty="0">
                <a:latin typeface="MaRS Marcin" pitchFamily="34" charset="0"/>
              </a:rPr>
              <a:t>I’m doing is helping my condition get better or doesn’t get any worse.” </a:t>
            </a:r>
            <a:endParaRPr sz="1400" b="0" dirty="0">
              <a:latin typeface="MaRS Marcin" pitchFamily="34" charset="0"/>
            </a:endParaRPr>
          </a:p>
        </p:txBody>
      </p:sp>
      <p:sp>
        <p:nvSpPr>
          <p:cNvPr id="189" name="Google Shape;189;p26"/>
          <p:cNvSpPr txBox="1"/>
          <p:nvPr/>
        </p:nvSpPr>
        <p:spPr>
          <a:xfrm>
            <a:off x="3419475" y="1162050"/>
            <a:ext cx="5372101" cy="353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spcAft>
                <a:spcPts val="600"/>
              </a:spcAft>
              <a:buClr>
                <a:srgbClr val="ED5E32"/>
              </a:buClr>
              <a:buSzPts val="1400"/>
            </a:pPr>
            <a:r>
              <a:rPr lang="en-US" sz="1400" b="1" dirty="0">
                <a:solidFill>
                  <a:srgbClr val="0E3F9F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Key </a:t>
            </a:r>
            <a:r>
              <a:rPr lang="en-US" sz="1400" b="1" dirty="0" smtClean="0">
                <a:solidFill>
                  <a:srgbClr val="0E3F9F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Considerations</a:t>
            </a:r>
            <a:endParaRPr sz="1400" b="1" dirty="0">
              <a:solidFill>
                <a:srgbClr val="0E3F9F"/>
              </a:solidFill>
              <a:latin typeface="MaRS Marcin" pitchFamily="34" charset="0"/>
            </a:endParaRPr>
          </a:p>
          <a:p>
            <a:pPr marL="257175" indent="-257175">
              <a:spcBef>
                <a:spcPts val="100"/>
              </a:spcBef>
              <a:buClr>
                <a:srgbClr val="0E3F9F"/>
              </a:buClr>
              <a:buSzPct val="10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At risk of developing a chronic condition: has high blood pressure but not yet diagnosed with hypertension by her physician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57175" indent="-257175">
              <a:spcBef>
                <a:spcPts val="100"/>
              </a:spcBef>
              <a:buClr>
                <a:srgbClr val="0E3F9F"/>
              </a:buClr>
              <a:buSzPct val="10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Seeing a dietician to help manage condition so that she doesn’t have to take medication 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57175" indent="-257175">
              <a:spcBef>
                <a:spcPts val="100"/>
              </a:spcBef>
              <a:buClr>
                <a:srgbClr val="0E3F9F"/>
              </a:buClr>
              <a:buSzPct val="10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Finds it challenging to remember and record her meals in the way that the dietician always asks for (specific amounts by type) , often makes guesses for a few items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57175" indent="-257175">
              <a:spcBef>
                <a:spcPts val="100"/>
              </a:spcBef>
              <a:buClr>
                <a:srgbClr val="0E3F9F"/>
              </a:buClr>
              <a:buSzPct val="10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Worried that changes to her diet will get in the way of enjoying get-togethers with family and friends 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57175" indent="-257175">
              <a:spcBef>
                <a:spcPts val="100"/>
              </a:spcBef>
              <a:buClr>
                <a:srgbClr val="0E3F9F"/>
              </a:buClr>
              <a:buSzPct val="10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Checks her blood pressure at the local pharmacy once a month or so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57175" indent="-257175">
              <a:spcBef>
                <a:spcPts val="100"/>
              </a:spcBef>
              <a:buClr>
                <a:srgbClr val="0E3F9F"/>
              </a:buClr>
              <a:buSzPct val="10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Trying to make a habit of taking a 10 min. walk after each meal 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57175" indent="-257175">
              <a:spcBef>
                <a:spcPts val="100"/>
              </a:spcBef>
              <a:buClr>
                <a:srgbClr val="0E3F9F"/>
              </a:buClr>
              <a:buSzPct val="10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Feels unsure if her food choices are making a difference or not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</p:txBody>
      </p:sp>
      <p:pic>
        <p:nvPicPr>
          <p:cNvPr id="190" name="Google Shape;190;p26"/>
          <p:cNvPicPr preferRelativeResize="0"/>
          <p:nvPr/>
        </p:nvPicPr>
        <p:blipFill rotWithShape="1">
          <a:blip r:embed="rId4">
            <a:alphaModFix/>
          </a:blip>
          <a:srcRect r="8991"/>
          <a:stretch/>
        </p:blipFill>
        <p:spPr>
          <a:xfrm>
            <a:off x="451987" y="1320495"/>
            <a:ext cx="1605413" cy="2156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9242" y="3501398"/>
            <a:ext cx="2032108" cy="122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06311">
            <a:off x="388953" y="3322405"/>
            <a:ext cx="1221014" cy="8668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r>
              <a:rPr lang="en-US" smtClean="0"/>
              <a:t>IPPCD Toolkit: User Personas Templates   |  </a:t>
            </a:r>
            <a:r>
              <a:rPr lang="en-US" smtClean="0">
                <a:solidFill>
                  <a:srgbClr val="7F7F7F"/>
                </a:solidFill>
              </a:rPr>
              <a:t>MaRS </a:t>
            </a:r>
            <a:r>
              <a:rPr lang="en-US" smtClean="0"/>
              <a:t> </a:t>
            </a:r>
            <a:fld id="{00000000-1234-1234-1234-123412341234}" type="slidenum">
              <a:rPr lang="en-US" smtClean="0"/>
              <a:pPr algn="r"/>
              <a:t>10</a:t>
            </a:fld>
            <a:endParaRPr lang="en-US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64" t="6741" r="10042" b="1002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MaRS_Emblem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3748" y="339502"/>
            <a:ext cx="4536504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A3">
            <a:alpha val="63000"/>
          </a:srgbClr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3328988" y="2085975"/>
            <a:ext cx="311467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aRS Marcin" pitchFamily="34" charset="0"/>
              </a:rPr>
              <a:t>Instructions</a:t>
            </a:r>
            <a:endParaRPr sz="3600" dirty="0">
              <a:solidFill>
                <a:schemeClr val="bg1"/>
              </a:solidFill>
              <a:latin typeface="MaRS Marcin" pitchFamily="34" charset="0"/>
            </a:endParaRPr>
          </a:p>
        </p:txBody>
      </p:sp>
      <p:pic>
        <p:nvPicPr>
          <p:cNvPr id="13" name="Picture 12" descr="circle-do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23964" y="1338342"/>
            <a:ext cx="4895851" cy="24479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r>
              <a:rPr lang="en-US" smtClean="0"/>
              <a:t>IPPCD Toolkit: User Personas Templates   |  </a:t>
            </a:r>
            <a:r>
              <a:rPr lang="en-US" smtClean="0">
                <a:solidFill>
                  <a:srgbClr val="7F7F7F"/>
                </a:solidFill>
              </a:rPr>
              <a:t>MaRS </a:t>
            </a:r>
            <a:r>
              <a:rPr lang="en-US" smtClean="0"/>
              <a:t> </a:t>
            </a:r>
            <a:fld id="{00000000-1234-1234-1234-123412341234}" type="slidenum">
              <a:rPr lang="en-US" smtClean="0"/>
              <a:pPr algn="r"/>
              <a:t>2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8C84E23-A57E-1347-8DEC-DDF1C2269198}"/>
              </a:ext>
            </a:extLst>
          </p:cNvPr>
          <p:cNvSpPr/>
          <p:nvPr/>
        </p:nvSpPr>
        <p:spPr>
          <a:xfrm>
            <a:off x="3059832" y="0"/>
            <a:ext cx="6084168" cy="5143500"/>
          </a:xfrm>
          <a:prstGeom prst="rect">
            <a:avLst/>
          </a:prstGeom>
          <a:solidFill>
            <a:srgbClr val="0E3F9F">
              <a:alpha val="6313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504825" y="1724025"/>
            <a:ext cx="2333625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4000"/>
            </a:pPr>
            <a:r>
              <a:rPr lang="en-US" sz="2800" dirty="0">
                <a:solidFill>
                  <a:srgbClr val="003DA3"/>
                </a:solidFill>
                <a:latin typeface="MaRS Marcin" pitchFamily="34" charset="0"/>
              </a:rPr>
              <a:t>Synthesizing </a:t>
            </a:r>
            <a:r>
              <a:rPr lang="en-US" sz="2800" dirty="0" smtClean="0">
                <a:solidFill>
                  <a:srgbClr val="003DA3"/>
                </a:solidFill>
                <a:latin typeface="MaRS Marcin" pitchFamily="34" charset="0"/>
              </a:rPr>
              <a:t>Insights </a:t>
            </a:r>
            <a:endParaRPr sz="2800" dirty="0">
              <a:solidFill>
                <a:srgbClr val="003DA3"/>
              </a:solidFill>
              <a:latin typeface="MaRS Marcin" pitchFamily="34" charset="0"/>
            </a:endParaRPr>
          </a:p>
        </p:txBody>
      </p:sp>
      <p:sp>
        <p:nvSpPr>
          <p:cNvPr id="130" name="Google Shape;130;p19"/>
          <p:cNvSpPr txBox="1">
            <a:spLocks noGrp="1"/>
          </p:cNvSpPr>
          <p:nvPr>
            <p:ph type="body" idx="1"/>
          </p:nvPr>
        </p:nvSpPr>
        <p:spPr>
          <a:xfrm>
            <a:off x="3600449" y="997744"/>
            <a:ext cx="500062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1450" indent="-171450"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By engaging users you’ve collected a lot of data, generated important insights</a:t>
            </a:r>
            <a:endParaRPr sz="1800" dirty="0">
              <a:solidFill>
                <a:schemeClr val="bg1"/>
              </a:solidFill>
              <a:latin typeface="MaRS Marcin" pitchFamily="34" charset="0"/>
            </a:endParaRPr>
          </a:p>
          <a:p>
            <a:pPr marL="171450" indent="-171450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To make them useful for the next phase of ideation and prototyping, let’s synthesize key learnings into practical reference tools: User profiles </a:t>
            </a:r>
            <a:endParaRPr sz="1800" dirty="0">
              <a:solidFill>
                <a:schemeClr val="bg1"/>
              </a:solidFill>
              <a:latin typeface="MaRS Marcin" pitchFamily="34" charset="0"/>
            </a:endParaRPr>
          </a:p>
          <a:p>
            <a:pPr marL="171450" indent="-171450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User profiles will make sure your users’ goals and their contexts drive the design and development of the solution</a:t>
            </a:r>
            <a:endParaRPr sz="1800" dirty="0">
              <a:solidFill>
                <a:schemeClr val="bg1"/>
              </a:solidFill>
              <a:latin typeface="MaRS Marcin" pitchFamily="34" charset="0"/>
            </a:endParaRPr>
          </a:p>
          <a:p>
            <a:pPr marL="171450" indent="-171450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They also ensure a shared understanding among the co-design team and other beneficiaries and stakeholders</a:t>
            </a:r>
            <a:endParaRPr sz="1800" dirty="0">
              <a:solidFill>
                <a:schemeClr val="bg1"/>
              </a:solidFill>
              <a:latin typeface="MaRS Marcin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r>
              <a:rPr lang="en-US" smtClean="0"/>
              <a:t>IPPCD Toolkit: User Personas Templates   |  </a:t>
            </a:r>
            <a:r>
              <a:rPr lang="en-US" smtClean="0">
                <a:solidFill>
                  <a:srgbClr val="7F7F7F"/>
                </a:solidFill>
              </a:rPr>
              <a:t>MaRS </a:t>
            </a:r>
            <a:r>
              <a:rPr lang="en-US" smtClean="0"/>
              <a:t> </a:t>
            </a:r>
            <a:fld id="{00000000-1234-1234-1234-123412341234}" type="slidenum">
              <a:rPr lang="en-US" smtClean="0"/>
              <a:pPr algn="r"/>
              <a:t>3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8C84E23-A57E-1347-8DEC-DDF1C2269198}"/>
              </a:ext>
            </a:extLst>
          </p:cNvPr>
          <p:cNvSpPr/>
          <p:nvPr/>
        </p:nvSpPr>
        <p:spPr>
          <a:xfrm>
            <a:off x="3059832" y="0"/>
            <a:ext cx="6084168" cy="5143500"/>
          </a:xfrm>
          <a:prstGeom prst="rect">
            <a:avLst/>
          </a:prstGeom>
          <a:solidFill>
            <a:srgbClr val="0E3F9F">
              <a:alpha val="6313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Google Shape;135;p20"/>
          <p:cNvSpPr txBox="1">
            <a:spLocks noGrp="1"/>
          </p:cNvSpPr>
          <p:nvPr>
            <p:ph type="title"/>
          </p:nvPr>
        </p:nvSpPr>
        <p:spPr>
          <a:xfrm>
            <a:off x="533400" y="1540668"/>
            <a:ext cx="2238375" cy="1583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4000"/>
            </a:pPr>
            <a:r>
              <a:rPr lang="en-US" sz="2400" dirty="0">
                <a:solidFill>
                  <a:srgbClr val="003DA3"/>
                </a:solidFill>
                <a:latin typeface="MaRS Marcin" pitchFamily="34" charset="0"/>
              </a:rPr>
              <a:t>Create </a:t>
            </a:r>
            <a:r>
              <a:rPr lang="en-US" sz="2400" dirty="0" smtClean="0">
                <a:solidFill>
                  <a:srgbClr val="003DA3"/>
                </a:solidFill>
                <a:latin typeface="MaRS Marcin" pitchFamily="34" charset="0"/>
              </a:rPr>
              <a:t>3-5 User Profiles</a:t>
            </a:r>
            <a:endParaRPr sz="2400" dirty="0">
              <a:solidFill>
                <a:srgbClr val="003DA3"/>
              </a:solidFill>
              <a:latin typeface="MaRS Marcin" pitchFamily="34" charset="0"/>
            </a:endParaRPr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1"/>
          </p:nvPr>
        </p:nvSpPr>
        <p:spPr>
          <a:xfrm>
            <a:off x="3133725" y="352425"/>
            <a:ext cx="5667375" cy="404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514350" lvl="1" indent="-171450">
              <a:lnSpc>
                <a:spcPct val="10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MaRS Marcin" pitchFamily="34" charset="0"/>
              </a:rPr>
              <a:t>1 </a:t>
            </a: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“Organizational profile” – a snapshot of your organizational context</a:t>
            </a:r>
            <a:endParaRPr sz="1800" dirty="0">
              <a:solidFill>
                <a:schemeClr val="bg1"/>
              </a:solidFill>
              <a:latin typeface="MaRS Marcin" pitchFamily="34" charset="0"/>
            </a:endParaRPr>
          </a:p>
          <a:p>
            <a:pPr marL="514350" lvl="1" indent="-171450">
              <a:lnSpc>
                <a:spcPct val="10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2 – 4 “End-user profile(s)” – this is only a guideline; actual number and segmentation will depend on your particular project and insights</a:t>
            </a:r>
            <a:endParaRPr sz="1800" dirty="0">
              <a:solidFill>
                <a:schemeClr val="bg1"/>
              </a:solidFill>
              <a:latin typeface="MaRS Marcin" pitchFamily="34" charset="0"/>
            </a:endParaRPr>
          </a:p>
          <a:p>
            <a:pPr marL="514350" lvl="1" indent="-171450">
              <a:lnSpc>
                <a:spcPct val="10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Ideally profiles are a composite of several (5 – 10) people you have engaged, and summarizes things those people have in common, as well as important variations </a:t>
            </a:r>
            <a:endParaRPr sz="1800" dirty="0">
              <a:solidFill>
                <a:schemeClr val="bg1"/>
              </a:solidFill>
              <a:latin typeface="MaRS Marcin" pitchFamily="34" charset="0"/>
            </a:endParaRPr>
          </a:p>
          <a:p>
            <a:pPr marL="514350" lvl="1" indent="-171450">
              <a:lnSpc>
                <a:spcPct val="10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End-user profiles may reflect two versions of a common user type (e.g., patients who have very different goals, behaviours and motivations) </a:t>
            </a:r>
            <a:endParaRPr sz="1800" dirty="0">
              <a:solidFill>
                <a:schemeClr val="bg1"/>
              </a:solidFill>
              <a:latin typeface="MaRS Marcin" pitchFamily="34" charset="0"/>
            </a:endParaRPr>
          </a:p>
          <a:p>
            <a:pPr marL="514350" lvl="1" indent="-171450">
              <a:lnSpc>
                <a:spcPct val="10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End-user profiles may reflect different user types (patient vs. physician) </a:t>
            </a:r>
            <a:endParaRPr sz="1800" dirty="0">
              <a:solidFill>
                <a:schemeClr val="bg1"/>
              </a:solidFill>
              <a:latin typeface="MaRS Marcin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r>
              <a:rPr lang="en-US" smtClean="0"/>
              <a:t>IPPCD Toolkit: User Personas Templates   |  </a:t>
            </a:r>
            <a:r>
              <a:rPr lang="en-US" smtClean="0">
                <a:solidFill>
                  <a:srgbClr val="7F7F7F"/>
                </a:solidFill>
              </a:rPr>
              <a:t>MaRS </a:t>
            </a:r>
            <a:r>
              <a:rPr lang="en-US" smtClean="0"/>
              <a:t> </a:t>
            </a:r>
            <a:fld id="{00000000-1234-1234-1234-123412341234}" type="slidenum">
              <a:rPr lang="en-US" smtClean="0"/>
              <a:pPr algn="r"/>
              <a:t>4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8C84E23-A57E-1347-8DEC-DDF1C2269198}"/>
              </a:ext>
            </a:extLst>
          </p:cNvPr>
          <p:cNvSpPr/>
          <p:nvPr/>
        </p:nvSpPr>
        <p:spPr>
          <a:xfrm>
            <a:off x="2514600" y="0"/>
            <a:ext cx="6629400" cy="5143500"/>
          </a:xfrm>
          <a:prstGeom prst="rect">
            <a:avLst/>
          </a:prstGeom>
          <a:solidFill>
            <a:srgbClr val="0E3F9F">
              <a:alpha val="6313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xfrm>
            <a:off x="485776" y="1495425"/>
            <a:ext cx="1771649" cy="193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4000"/>
            </a:pPr>
            <a:r>
              <a:rPr lang="en-US" sz="2400" dirty="0">
                <a:solidFill>
                  <a:srgbClr val="003DA3"/>
                </a:solidFill>
                <a:latin typeface="MaRS Marcin" pitchFamily="34" charset="0"/>
              </a:rPr>
              <a:t>Guidelines for what to include</a:t>
            </a:r>
            <a:endParaRPr sz="2400" dirty="0">
              <a:solidFill>
                <a:srgbClr val="003DA3"/>
              </a:solidFill>
              <a:latin typeface="MaRS Marcin" pitchFamily="34" charset="0"/>
            </a:endParaRPr>
          </a:p>
        </p:txBody>
      </p:sp>
      <p:sp>
        <p:nvSpPr>
          <p:cNvPr id="142" name="Google Shape;142;p21"/>
          <p:cNvSpPr txBox="1">
            <a:spLocks noGrp="1"/>
          </p:cNvSpPr>
          <p:nvPr>
            <p:ph type="body" idx="1"/>
          </p:nvPr>
        </p:nvSpPr>
        <p:spPr>
          <a:xfrm>
            <a:off x="2781300" y="504825"/>
            <a:ext cx="6181725" cy="409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lvl="2" indent="-1714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MaRS Marcin" pitchFamily="34" charset="0"/>
              </a:rPr>
              <a:t>Name </a:t>
            </a:r>
            <a:r>
              <a:rPr lang="en-US" sz="1600" dirty="0">
                <a:solidFill>
                  <a:schemeClr val="bg1"/>
                </a:solidFill>
                <a:latin typeface="MaRS Marcin" pitchFamily="34" charset="0"/>
              </a:rPr>
              <a:t>and title</a:t>
            </a:r>
            <a:endParaRPr sz="1600" dirty="0">
              <a:solidFill>
                <a:schemeClr val="bg1"/>
              </a:solidFill>
              <a:latin typeface="MaRS Marcin" pitchFamily="34" charset="0"/>
            </a:endParaRPr>
          </a:p>
          <a:p>
            <a:pPr marL="0" lvl="2" indent="-1714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aRS Marcin" pitchFamily="34" charset="0"/>
              </a:rPr>
              <a:t>Visual – photo collage or drawings that include</a:t>
            </a:r>
            <a:endParaRPr sz="1600" dirty="0">
              <a:solidFill>
                <a:schemeClr val="bg1"/>
              </a:solidFill>
              <a:latin typeface="MaRS Marcin" pitchFamily="34" charset="0"/>
            </a:endParaRPr>
          </a:p>
          <a:p>
            <a:pPr marL="720000" lvl="3" indent="-360000">
              <a:lnSpc>
                <a:spcPct val="100000"/>
              </a:lnSpc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MaRS Marcin" pitchFamily="34" charset="0"/>
              </a:rPr>
              <a:t>People</a:t>
            </a:r>
            <a:endParaRPr sz="1600" dirty="0">
              <a:solidFill>
                <a:schemeClr val="bg1"/>
              </a:solidFill>
              <a:latin typeface="MaRS Marcin" pitchFamily="34" charset="0"/>
            </a:endParaRPr>
          </a:p>
          <a:p>
            <a:pPr marL="720000" lvl="3" indent="-360000">
              <a:lnSpc>
                <a:spcPct val="100000"/>
              </a:lnSpc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MaRS Marcin" pitchFamily="34" charset="0"/>
              </a:rPr>
              <a:t>Activities and environment, interactions</a:t>
            </a:r>
            <a:endParaRPr sz="1600" dirty="0">
              <a:solidFill>
                <a:schemeClr val="bg1"/>
              </a:solidFill>
              <a:latin typeface="MaRS Marcin" pitchFamily="34" charset="0"/>
            </a:endParaRPr>
          </a:p>
          <a:p>
            <a:pPr marL="720000" lvl="3" indent="-360000">
              <a:lnSpc>
                <a:spcPct val="100000"/>
              </a:lnSpc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MaRS Marcin" pitchFamily="34" charset="0"/>
              </a:rPr>
              <a:t>Sample of relevant documents or reference sources </a:t>
            </a:r>
            <a:endParaRPr sz="1600" dirty="0">
              <a:solidFill>
                <a:schemeClr val="bg1"/>
              </a:solidFill>
              <a:latin typeface="MaRS Marcin" pitchFamily="34" charset="0"/>
            </a:endParaRPr>
          </a:p>
          <a:p>
            <a:pPr marL="720000" lvl="3" indent="-360000">
              <a:lnSpc>
                <a:spcPct val="100000"/>
              </a:lnSpc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MaRS Marcin" pitchFamily="34" charset="0"/>
              </a:rPr>
              <a:t>Any ’key considerations’ (see below)</a:t>
            </a:r>
            <a:endParaRPr sz="1600" dirty="0">
              <a:solidFill>
                <a:schemeClr val="bg1"/>
              </a:solidFill>
              <a:latin typeface="MaRS Marcin" pitchFamily="34" charset="0"/>
            </a:endParaRPr>
          </a:p>
          <a:p>
            <a:pPr marL="172800" lvl="2" indent="-1714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aRS Marcin" pitchFamily="34" charset="0"/>
              </a:rPr>
              <a:t>Quote that summarizes main goal (what they are trying to achieve) </a:t>
            </a:r>
            <a:endParaRPr sz="1600" dirty="0">
              <a:solidFill>
                <a:schemeClr val="bg1"/>
              </a:solidFill>
              <a:latin typeface="MaRS Marcin" pitchFamily="34" charset="0"/>
            </a:endParaRPr>
          </a:p>
          <a:p>
            <a:pPr marL="172800" lvl="2" indent="-1714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MaRS Marcin" pitchFamily="34" charset="0"/>
              </a:rPr>
              <a:t>5-10 </a:t>
            </a:r>
            <a:r>
              <a:rPr lang="en-US" sz="1600" dirty="0">
                <a:solidFill>
                  <a:schemeClr val="bg1"/>
                </a:solidFill>
                <a:latin typeface="MaRS Marcin" pitchFamily="34" charset="0"/>
              </a:rPr>
              <a:t>key considerations for helping them achieve their goals, e.g.,</a:t>
            </a:r>
            <a:endParaRPr sz="1600" dirty="0">
              <a:solidFill>
                <a:schemeClr val="bg1"/>
              </a:solidFill>
              <a:latin typeface="MaRS Marcin" pitchFamily="34" charset="0"/>
            </a:endParaRPr>
          </a:p>
          <a:p>
            <a:pPr marL="720000" lvl="3" indent="-360000">
              <a:lnSpc>
                <a:spcPct val="100000"/>
              </a:lnSpc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MaRS Marcin" pitchFamily="34" charset="0"/>
              </a:rPr>
              <a:t>What they find the most rewarding </a:t>
            </a:r>
            <a:endParaRPr sz="1600" dirty="0">
              <a:solidFill>
                <a:schemeClr val="bg1"/>
              </a:solidFill>
              <a:latin typeface="MaRS Marcin" pitchFamily="34" charset="0"/>
            </a:endParaRPr>
          </a:p>
          <a:p>
            <a:pPr marL="720000" lvl="3" indent="-360000">
              <a:lnSpc>
                <a:spcPct val="100000"/>
              </a:lnSpc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MaRS Marcin" pitchFamily="34" charset="0"/>
              </a:rPr>
              <a:t>Pain points </a:t>
            </a:r>
            <a:endParaRPr sz="1600" dirty="0">
              <a:solidFill>
                <a:schemeClr val="bg1"/>
              </a:solidFill>
              <a:latin typeface="MaRS Marcin" pitchFamily="34" charset="0"/>
            </a:endParaRPr>
          </a:p>
          <a:p>
            <a:pPr marL="720000" lvl="3" indent="-360000">
              <a:lnSpc>
                <a:spcPct val="100000"/>
              </a:lnSpc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MaRS Marcin" pitchFamily="34" charset="0"/>
              </a:rPr>
              <a:t>Important processes </a:t>
            </a:r>
            <a:endParaRPr sz="1600" dirty="0">
              <a:solidFill>
                <a:schemeClr val="bg1"/>
              </a:solidFill>
              <a:latin typeface="MaRS Marcin" pitchFamily="34" charset="0"/>
            </a:endParaRPr>
          </a:p>
          <a:p>
            <a:pPr marL="720000" lvl="3" indent="-360000">
              <a:lnSpc>
                <a:spcPct val="100000"/>
              </a:lnSpc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MaRS Marcin" pitchFamily="34" charset="0"/>
              </a:rPr>
              <a:t>Constraints </a:t>
            </a:r>
            <a:endParaRPr sz="1600" dirty="0">
              <a:solidFill>
                <a:schemeClr val="bg1"/>
              </a:solidFill>
              <a:latin typeface="MaRS Marcin" pitchFamily="34" charset="0"/>
            </a:endParaRPr>
          </a:p>
          <a:p>
            <a:pPr marL="720000" lvl="3" indent="-360000">
              <a:lnSpc>
                <a:spcPct val="100000"/>
              </a:lnSpc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MaRS Marcin" pitchFamily="34" charset="0"/>
              </a:rPr>
              <a:t>Values</a:t>
            </a:r>
            <a:endParaRPr sz="1600" dirty="0">
              <a:solidFill>
                <a:schemeClr val="bg1"/>
              </a:solidFill>
              <a:latin typeface="MaRS Marcin" pitchFamily="34" charset="0"/>
            </a:endParaRPr>
          </a:p>
          <a:p>
            <a:pPr marL="172800" lvl="2" indent="-1714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aRS Marcin" pitchFamily="34" charset="0"/>
              </a:rPr>
              <a:t>Note: do not include demographic details unless your user engagement specifically suggests some particular aspect is a key consideration</a:t>
            </a:r>
            <a:endParaRPr sz="1600" dirty="0">
              <a:solidFill>
                <a:schemeClr val="bg1"/>
              </a:solidFill>
              <a:latin typeface="MaRS Marcin" pitchFamily="34" charset="0"/>
            </a:endParaRPr>
          </a:p>
          <a:p>
            <a:pPr marL="171450" indent="-48101">
              <a:lnSpc>
                <a:spcPct val="70000"/>
              </a:lnSpc>
              <a:buSzPts val="2590"/>
              <a:buNone/>
            </a:pPr>
            <a:endParaRPr sz="19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r>
              <a:rPr lang="en-US" smtClean="0"/>
              <a:t>IPPCD Toolkit: User Personas Templates   |  </a:t>
            </a:r>
            <a:r>
              <a:rPr lang="en-US" smtClean="0">
                <a:solidFill>
                  <a:srgbClr val="7F7F7F"/>
                </a:solidFill>
              </a:rPr>
              <a:t>MaRS </a:t>
            </a:r>
            <a:r>
              <a:rPr lang="en-US" smtClean="0"/>
              <a:t> </a:t>
            </a:r>
            <a:fld id="{00000000-1234-1234-1234-123412341234}" type="slidenum">
              <a:rPr lang="en-US" smtClean="0"/>
              <a:pPr algn="r"/>
              <a:t>5</a:t>
            </a:fld>
            <a:endParaRPr lang="en-US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8C84E23-A57E-1347-8DEC-DDF1C2269198}"/>
              </a:ext>
            </a:extLst>
          </p:cNvPr>
          <p:cNvSpPr/>
          <p:nvPr/>
        </p:nvSpPr>
        <p:spPr>
          <a:xfrm>
            <a:off x="2514600" y="0"/>
            <a:ext cx="6629400" cy="5143500"/>
          </a:xfrm>
          <a:prstGeom prst="rect">
            <a:avLst/>
          </a:prstGeom>
          <a:solidFill>
            <a:srgbClr val="0E3F9F">
              <a:alpha val="6313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504825" y="1788319"/>
            <a:ext cx="2066925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4000"/>
            </a:pPr>
            <a:r>
              <a:rPr lang="en-US" sz="2400" dirty="0">
                <a:solidFill>
                  <a:srgbClr val="003DA3"/>
                </a:solidFill>
                <a:latin typeface="MaRS Marcin" pitchFamily="34" charset="0"/>
              </a:rPr>
              <a:t>Content </a:t>
            </a:r>
            <a:r>
              <a:rPr lang="en-US" sz="2400" dirty="0" smtClean="0">
                <a:solidFill>
                  <a:srgbClr val="003DA3"/>
                </a:solidFill>
                <a:latin typeface="MaRS Marcin" pitchFamily="34" charset="0"/>
              </a:rPr>
              <a:t>Based </a:t>
            </a:r>
            <a:r>
              <a:rPr lang="en-US" sz="2400" dirty="0">
                <a:solidFill>
                  <a:srgbClr val="003DA3"/>
                </a:solidFill>
                <a:latin typeface="MaRS Marcin" pitchFamily="34" charset="0"/>
              </a:rPr>
              <a:t>on </a:t>
            </a:r>
            <a:r>
              <a:rPr lang="en-US" sz="2400" dirty="0" smtClean="0">
                <a:solidFill>
                  <a:srgbClr val="003DA3"/>
                </a:solidFill>
                <a:latin typeface="MaRS Marcin" pitchFamily="34" charset="0"/>
              </a:rPr>
              <a:t>Insights</a:t>
            </a:r>
            <a:endParaRPr sz="2400" dirty="0">
              <a:solidFill>
                <a:srgbClr val="003DA3"/>
              </a:solidFill>
              <a:latin typeface="MaRS Marcin" pitchFamily="34" charset="0"/>
            </a:endParaRPr>
          </a:p>
        </p:txBody>
      </p:sp>
      <p:sp>
        <p:nvSpPr>
          <p:cNvPr id="148" name="Google Shape;148;p22"/>
          <p:cNvSpPr txBox="1">
            <a:spLocks noGrp="1"/>
          </p:cNvSpPr>
          <p:nvPr>
            <p:ph type="body" idx="1"/>
          </p:nvPr>
        </p:nvSpPr>
        <p:spPr>
          <a:xfrm>
            <a:off x="2762250" y="521493"/>
            <a:ext cx="5895975" cy="394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88000" lvl="1" indent="-288000">
              <a:spcBef>
                <a:spcPts val="0"/>
              </a:spcBef>
              <a:buClr>
                <a:schemeClr val="bg1"/>
              </a:buClr>
              <a:buSzPts val="2220"/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Use the examples as a template for formatting and scope; however, use the data from your user engagement work to create profiles that highlight and summarize your team’s understanding of end-users to date</a:t>
            </a:r>
            <a:endParaRPr sz="1800" dirty="0">
              <a:solidFill>
                <a:schemeClr val="bg1"/>
              </a:solidFill>
              <a:latin typeface="MaRS Marcin" pitchFamily="34" charset="0"/>
            </a:endParaRPr>
          </a:p>
          <a:p>
            <a:pPr marL="288000" indent="-288000">
              <a:buClr>
                <a:schemeClr val="bg1"/>
              </a:buClr>
              <a:buSzPts val="2590"/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The visuals should ideally come from photos you have taken as part of your site visits and field studies </a:t>
            </a:r>
            <a:endParaRPr sz="1800" dirty="0">
              <a:solidFill>
                <a:schemeClr val="bg1"/>
              </a:solidFill>
              <a:latin typeface="MaRS Marcin" pitchFamily="34" charset="0"/>
            </a:endParaRPr>
          </a:p>
          <a:p>
            <a:pPr marL="288000" indent="-288000">
              <a:buClr>
                <a:schemeClr val="bg1"/>
              </a:buClr>
              <a:buSzPts val="2590"/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If not possible to take actual photos, you could</a:t>
            </a:r>
            <a:endParaRPr sz="1800" dirty="0">
              <a:solidFill>
                <a:schemeClr val="bg1"/>
              </a:solidFill>
              <a:latin typeface="MaRS Marcin" pitchFamily="34" charset="0"/>
            </a:endParaRPr>
          </a:p>
          <a:p>
            <a:pPr marL="540000" lvl="1" indent="-180000">
              <a:buSzPct val="100000"/>
            </a:pP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Take a photo and edit out any sensitive information</a:t>
            </a:r>
            <a:endParaRPr sz="1800" dirty="0">
              <a:solidFill>
                <a:schemeClr val="bg1"/>
              </a:solidFill>
              <a:latin typeface="MaRS Marcin" pitchFamily="34" charset="0"/>
            </a:endParaRPr>
          </a:p>
          <a:p>
            <a:pPr marL="540000" lvl="1" indent="-180000">
              <a:buSzPct val="100000"/>
            </a:pP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Use similar or analogous photos from </a:t>
            </a:r>
            <a:r>
              <a:rPr lang="en-US" sz="1800" dirty="0" smtClean="0">
                <a:solidFill>
                  <a:schemeClr val="bg1"/>
                </a:solidFill>
                <a:latin typeface="MaRS Marcin" pitchFamily="34" charset="0"/>
              </a:rPr>
              <a:t>Google </a:t>
            </a: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images</a:t>
            </a:r>
            <a:endParaRPr sz="1800" dirty="0">
              <a:solidFill>
                <a:schemeClr val="bg1"/>
              </a:solidFill>
              <a:latin typeface="MaRS Marcin" pitchFamily="34" charset="0"/>
            </a:endParaRPr>
          </a:p>
          <a:p>
            <a:pPr marL="540000" lvl="1" indent="-180000">
              <a:buSzPct val="100000"/>
            </a:pP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Create a drawing by tracing a photo</a:t>
            </a:r>
            <a:endParaRPr sz="1800" dirty="0">
              <a:solidFill>
                <a:schemeClr val="bg1"/>
              </a:solidFill>
              <a:latin typeface="MaRS Marcin" pitchFamily="34" charset="0"/>
            </a:endParaRPr>
          </a:p>
          <a:p>
            <a:pPr marL="288000" indent="-288000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aRS Marcin" pitchFamily="34" charset="0"/>
              </a:rPr>
              <a:t>If you are still collecting data for the discovery phase, base these profiles on your key insights to date (current understanding) </a:t>
            </a:r>
            <a:endParaRPr sz="1800" dirty="0">
              <a:solidFill>
                <a:schemeClr val="bg1"/>
              </a:solidFill>
              <a:latin typeface="MaRS Marcin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r>
              <a:rPr lang="en-US" smtClean="0"/>
              <a:t>IPPCD Toolkit: User Personas Templates   |  </a:t>
            </a:r>
            <a:r>
              <a:rPr lang="en-US" smtClean="0">
                <a:solidFill>
                  <a:srgbClr val="7F7F7F"/>
                </a:solidFill>
              </a:rPr>
              <a:t>MaRS </a:t>
            </a:r>
            <a:r>
              <a:rPr lang="en-US" smtClean="0"/>
              <a:t> </a:t>
            </a:r>
            <a:fld id="{00000000-1234-1234-1234-123412341234}" type="slidenum">
              <a:rPr lang="en-US" smtClean="0"/>
              <a:pPr algn="r"/>
              <a:t>6</a:t>
            </a:fld>
            <a:endParaRPr lang="en-US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A3">
            <a:alpha val="63000"/>
          </a:srgbClr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ircle-do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38251" y="1362074"/>
            <a:ext cx="4952999" cy="2476500"/>
          </a:xfrm>
          <a:prstGeom prst="rect">
            <a:avLst/>
          </a:prstGeom>
        </p:spPr>
      </p:pic>
      <p:sp>
        <p:nvSpPr>
          <p:cNvPr id="153" name="Google Shape;153;p23"/>
          <p:cNvSpPr txBox="1">
            <a:spLocks noGrp="1"/>
          </p:cNvSpPr>
          <p:nvPr>
            <p:ph type="title"/>
          </p:nvPr>
        </p:nvSpPr>
        <p:spPr>
          <a:xfrm>
            <a:off x="3795714" y="2105025"/>
            <a:ext cx="2309812" cy="65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aRS Marcin" pitchFamily="34" charset="0"/>
              </a:rPr>
              <a:t>Examples</a:t>
            </a:r>
            <a:endParaRPr sz="3600" dirty="0">
              <a:solidFill>
                <a:schemeClr val="bg1"/>
              </a:solidFill>
              <a:latin typeface="MaRS Marcin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r>
              <a:rPr lang="en-US" smtClean="0"/>
              <a:t>IPPCD Toolkit: User Personas Templates   |  </a:t>
            </a:r>
            <a:r>
              <a:rPr lang="en-US" smtClean="0">
                <a:solidFill>
                  <a:srgbClr val="7F7F7F"/>
                </a:solidFill>
              </a:rPr>
              <a:t>MaRS </a:t>
            </a:r>
            <a:r>
              <a:rPr lang="en-US" smtClean="0"/>
              <a:t> </a:t>
            </a:r>
            <a:fld id="{00000000-1234-1234-1234-123412341234}" type="slidenum">
              <a:rPr lang="en-US" smtClean="0"/>
              <a:pPr algn="r"/>
              <a:t>7</a:t>
            </a:fld>
            <a:endParaRPr lang="en-US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r="16483"/>
          <a:stretch/>
        </p:blipFill>
        <p:spPr>
          <a:xfrm rot="-677161">
            <a:off x="395766" y="340807"/>
            <a:ext cx="1947995" cy="1511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>
            <a:spLocks noGrp="1"/>
          </p:cNvSpPr>
          <p:nvPr>
            <p:ph type="body" idx="3"/>
          </p:nvPr>
        </p:nvSpPr>
        <p:spPr>
          <a:xfrm>
            <a:off x="3838575" y="403622"/>
            <a:ext cx="3887391" cy="39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2000" dirty="0">
                <a:solidFill>
                  <a:srgbClr val="0E3F9F"/>
                </a:solidFill>
                <a:latin typeface="MaRS Marcin" pitchFamily="34" charset="0"/>
              </a:rPr>
              <a:t>Organizational </a:t>
            </a:r>
            <a:r>
              <a:rPr lang="en-US" sz="2000" dirty="0" smtClean="0">
                <a:solidFill>
                  <a:srgbClr val="0E3F9F"/>
                </a:solidFill>
                <a:latin typeface="MaRS Marcin" pitchFamily="34" charset="0"/>
              </a:rPr>
              <a:t>Context</a:t>
            </a:r>
            <a:endParaRPr sz="2000" dirty="0">
              <a:solidFill>
                <a:srgbClr val="0E3F9F"/>
              </a:solidFill>
              <a:latin typeface="MaRS Marcin" pitchFamily="34" charset="0"/>
            </a:endParaRPr>
          </a:p>
        </p:txBody>
      </p:sp>
      <p:sp>
        <p:nvSpPr>
          <p:cNvPr id="162" name="Google Shape;162;p24"/>
          <p:cNvSpPr txBox="1">
            <a:spLocks noGrp="1"/>
          </p:cNvSpPr>
          <p:nvPr>
            <p:ph type="body" idx="4"/>
          </p:nvPr>
        </p:nvSpPr>
        <p:spPr>
          <a:xfrm>
            <a:off x="3848100" y="843958"/>
            <a:ext cx="5019675" cy="381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88000" indent="-288000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</a:rPr>
              <a:t>Family health team with 15 family physicians and 20 interdisciplinary health care providers (including nurse practitioners, dietitians, social workers, pharmacist, registered nurses and physician assistant) 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88000" indent="-288000">
              <a:lnSpc>
                <a:spcPct val="100000"/>
              </a:lnSpc>
              <a:buClrTx/>
              <a:buSzPct val="10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</a:rPr>
              <a:t>Main College and University location with a satellite office at </a:t>
            </a:r>
            <a:r>
              <a:rPr lang="en-US" sz="1400" dirty="0" err="1">
                <a:solidFill>
                  <a:schemeClr val="tx1"/>
                </a:solidFill>
                <a:latin typeface="MaRS Marcin" pitchFamily="34" charset="0"/>
              </a:rPr>
              <a:t>Eglinton</a:t>
            </a:r>
            <a:r>
              <a:rPr lang="en-US" sz="1400" dirty="0">
                <a:solidFill>
                  <a:schemeClr val="tx1"/>
                </a:solidFill>
                <a:latin typeface="MaRS Marcin" pitchFamily="34" charset="0"/>
              </a:rPr>
              <a:t> and </a:t>
            </a:r>
            <a:r>
              <a:rPr lang="en-US" sz="1400" dirty="0" err="1">
                <a:solidFill>
                  <a:schemeClr val="tx1"/>
                </a:solidFill>
                <a:latin typeface="MaRS Marcin" pitchFamily="34" charset="0"/>
              </a:rPr>
              <a:t>Yonge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88000" indent="-288000">
              <a:lnSpc>
                <a:spcPct val="100000"/>
              </a:lnSpc>
              <a:buClrTx/>
              <a:buSzPct val="10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</a:rPr>
              <a:t>Focus on health promotion, disease prevention and chronic disease </a:t>
            </a:r>
            <a:r>
              <a:rPr lang="en-US" sz="1400" dirty="0" smtClean="0">
                <a:solidFill>
                  <a:schemeClr val="tx1"/>
                </a:solidFill>
                <a:latin typeface="MaRS Marcin" pitchFamily="34" charset="0"/>
              </a:rPr>
              <a:t>management </a:t>
            </a:r>
            <a:r>
              <a:rPr lang="en-US" sz="1400" dirty="0">
                <a:solidFill>
                  <a:schemeClr val="tx1"/>
                </a:solidFill>
                <a:latin typeface="MaRS Marcin" pitchFamily="34" charset="0"/>
              </a:rPr>
              <a:t>(diabetes, COPD, Hypertension</a:t>
            </a:r>
            <a:r>
              <a:rPr lang="en-US" sz="1400" dirty="0" smtClean="0">
                <a:solidFill>
                  <a:schemeClr val="tx1"/>
                </a:solidFill>
                <a:latin typeface="MaRS Marcin" pitchFamily="34" charset="0"/>
              </a:rPr>
              <a:t>). 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88000" indent="-288000">
              <a:lnSpc>
                <a:spcPct val="100000"/>
              </a:lnSpc>
              <a:buClrTx/>
              <a:buSzPct val="10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</a:rPr>
              <a:t>Funding model based on number of enrolled patients and outcome-based bonuses.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88000" indent="-288000">
              <a:lnSpc>
                <a:spcPct val="100000"/>
              </a:lnSpc>
              <a:buClrTx/>
              <a:buSzPct val="1000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</a:rPr>
              <a:t>Serve approximately 8,000 patients in Toronto and surrounding area. 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540000" lvl="1" indent="-180000">
              <a:lnSpc>
                <a:spcPct val="100000"/>
              </a:lnSpc>
              <a:buSzPct val="100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</a:rPr>
              <a:t>100 patients at risk of hypertension. 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540000" lvl="1" indent="-180000">
              <a:lnSpc>
                <a:spcPct val="100000"/>
              </a:lnSpc>
              <a:buSzPct val="100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</a:rPr>
              <a:t>Past year, only 2% managed with diet; rest went on to develop hypertension and required medication. 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</p:txBody>
      </p:sp>
      <p:pic>
        <p:nvPicPr>
          <p:cNvPr id="163" name="Google Shape;163;p24"/>
          <p:cNvPicPr preferRelativeResize="0"/>
          <p:nvPr/>
        </p:nvPicPr>
        <p:blipFill rotWithShape="1">
          <a:blip r:embed="rId4">
            <a:alphaModFix/>
          </a:blip>
          <a:srcRect t="22855" b="3241"/>
          <a:stretch/>
        </p:blipFill>
        <p:spPr>
          <a:xfrm rot="-724570">
            <a:off x="1357563" y="2681341"/>
            <a:ext cx="2375560" cy="1209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03032">
            <a:off x="1927550" y="1013615"/>
            <a:ext cx="1575371" cy="114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 rotWithShape="1">
          <a:blip r:embed="rId6">
            <a:alphaModFix/>
          </a:blip>
          <a:srcRect r="32322"/>
          <a:stretch/>
        </p:blipFill>
        <p:spPr>
          <a:xfrm>
            <a:off x="386745" y="3330579"/>
            <a:ext cx="2318357" cy="141287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>
            <a:spLocks noGrp="1"/>
          </p:cNvSpPr>
          <p:nvPr>
            <p:ph type="title"/>
          </p:nvPr>
        </p:nvSpPr>
        <p:spPr>
          <a:xfrm>
            <a:off x="353616" y="1597819"/>
            <a:ext cx="2027634" cy="169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4000"/>
            </a:pPr>
            <a:r>
              <a:rPr lang="en-US" sz="2400" dirty="0" err="1">
                <a:solidFill>
                  <a:srgbClr val="0E3F9F"/>
                </a:solidFill>
                <a:latin typeface="MaRS Marcin" pitchFamily="34" charset="0"/>
              </a:rPr>
              <a:t>MaRS</a:t>
            </a:r>
            <a:r>
              <a:rPr lang="en-US" sz="2400" dirty="0">
                <a:solidFill>
                  <a:srgbClr val="0E3F9F"/>
                </a:solidFill>
                <a:latin typeface="MaRS Marcin" pitchFamily="34" charset="0"/>
              </a:rPr>
              <a:t> Family Health Clinic</a:t>
            </a:r>
            <a:endParaRPr sz="2400" dirty="0">
              <a:solidFill>
                <a:srgbClr val="0E3F9F"/>
              </a:solidFill>
              <a:latin typeface="MaRS Marcin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r>
              <a:rPr lang="en-US" smtClean="0"/>
              <a:t>IPPCD Toolkit: User Personas Templates   |  </a:t>
            </a:r>
            <a:r>
              <a:rPr lang="en-US" smtClean="0">
                <a:solidFill>
                  <a:srgbClr val="7F7F7F"/>
                </a:solidFill>
              </a:rPr>
              <a:t>MaRS </a:t>
            </a:r>
            <a:r>
              <a:rPr lang="en-US" smtClean="0"/>
              <a:t> </a:t>
            </a:r>
            <a:fld id="{00000000-1234-1234-1234-123412341234}" type="slidenum">
              <a:rPr lang="en-US" smtClean="0"/>
              <a:pPr algn="r"/>
              <a:t>8</a:t>
            </a:fld>
            <a:endParaRPr lang="en-US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5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/>
          <a:stretch/>
        </p:blipFill>
        <p:spPr>
          <a:xfrm rot="781950">
            <a:off x="1553103" y="2624684"/>
            <a:ext cx="1629512" cy="1239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8533" y="1799948"/>
            <a:ext cx="1683844" cy="87996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>
            <a:off x="428626" y="245269"/>
            <a:ext cx="1619249" cy="754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4000"/>
            </a:pPr>
            <a:r>
              <a:rPr lang="en-US" sz="2400" dirty="0">
                <a:solidFill>
                  <a:srgbClr val="0E3F9F"/>
                </a:solidFill>
                <a:latin typeface="MaRS Marcin" pitchFamily="34" charset="0"/>
              </a:rPr>
              <a:t>Dietician</a:t>
            </a:r>
            <a:endParaRPr sz="2400" dirty="0">
              <a:solidFill>
                <a:srgbClr val="0E3F9F"/>
              </a:solidFill>
              <a:latin typeface="MaRS Marcin" pitchFamily="34" charset="0"/>
            </a:endParaRPr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1"/>
          </p:nvPr>
        </p:nvSpPr>
        <p:spPr>
          <a:xfrm>
            <a:off x="446962" y="810800"/>
            <a:ext cx="1000838" cy="45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2000" dirty="0">
                <a:latin typeface="MaRS Marcin" pitchFamily="34" charset="0"/>
              </a:rPr>
              <a:t>Nora</a:t>
            </a:r>
            <a:endParaRPr sz="2000" dirty="0">
              <a:latin typeface="MaRS Marcin" pitchFamily="34" charset="0"/>
            </a:endParaRPr>
          </a:p>
        </p:txBody>
      </p:sp>
      <p:sp>
        <p:nvSpPr>
          <p:cNvPr id="175" name="Google Shape;175;p25"/>
          <p:cNvSpPr txBox="1">
            <a:spLocks noGrp="1"/>
          </p:cNvSpPr>
          <p:nvPr>
            <p:ph type="body" idx="3"/>
          </p:nvPr>
        </p:nvSpPr>
        <p:spPr>
          <a:xfrm>
            <a:off x="2076451" y="496769"/>
            <a:ext cx="6819900" cy="550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buSzPts val="1600"/>
            </a:pPr>
            <a:r>
              <a:rPr lang="en-US" sz="1400" b="0" dirty="0">
                <a:latin typeface="MaRS Marcin" pitchFamily="34" charset="0"/>
              </a:rPr>
              <a:t>“When I’m meeting with clients, I want to provide personalized plans so that they can reduce symptoms, prevent disease and manage their health through nutrition.”</a:t>
            </a:r>
            <a:endParaRPr sz="1400" b="0" dirty="0">
              <a:latin typeface="MaRS Marcin" pitchFamily="34" charset="0"/>
            </a:endParaRPr>
          </a:p>
        </p:txBody>
      </p:sp>
      <p:pic>
        <p:nvPicPr>
          <p:cNvPr id="176" name="Google Shape;176;p25"/>
          <p:cNvPicPr preferRelativeResize="0"/>
          <p:nvPr/>
        </p:nvPicPr>
        <p:blipFill rotWithShape="1">
          <a:blip r:embed="rId5">
            <a:alphaModFix/>
          </a:blip>
          <a:srcRect t="12599" b="10698"/>
          <a:stretch/>
        </p:blipFill>
        <p:spPr>
          <a:xfrm>
            <a:off x="426606" y="1333501"/>
            <a:ext cx="2087994" cy="227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84441">
            <a:off x="306997" y="2931187"/>
            <a:ext cx="885345" cy="13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7">
            <a:alphaModFix/>
          </a:blip>
          <a:srcRect/>
          <a:stretch/>
        </p:blipFill>
        <p:spPr>
          <a:xfrm rot="572909">
            <a:off x="1139305" y="3582566"/>
            <a:ext cx="1484709" cy="9266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5"/>
          <p:cNvSpPr txBox="1"/>
          <p:nvPr/>
        </p:nvSpPr>
        <p:spPr>
          <a:xfrm>
            <a:off x="3448051" y="1141801"/>
            <a:ext cx="5457824" cy="351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spcBef>
                <a:spcPts val="100"/>
              </a:spcBef>
              <a:spcAft>
                <a:spcPts val="600"/>
              </a:spcAft>
              <a:buClr>
                <a:srgbClr val="ED5E32"/>
              </a:buClr>
              <a:buSzPts val="1400"/>
            </a:pPr>
            <a:r>
              <a:rPr lang="en-US" sz="1400" b="1" dirty="0">
                <a:solidFill>
                  <a:srgbClr val="0E3F9F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Key </a:t>
            </a:r>
            <a:r>
              <a:rPr lang="en-US" sz="1400" b="1" dirty="0" smtClean="0">
                <a:solidFill>
                  <a:srgbClr val="0E3F9F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Considerations</a:t>
            </a:r>
            <a:endParaRPr sz="1400" b="1" dirty="0">
              <a:solidFill>
                <a:srgbClr val="0E3F9F"/>
              </a:solidFill>
              <a:latin typeface="MaRS Marcin" pitchFamily="34" charset="0"/>
            </a:endParaRPr>
          </a:p>
          <a:p>
            <a:pPr marL="257175" indent="-257175">
              <a:spcBef>
                <a:spcPts val="100"/>
              </a:spcBef>
              <a:buClrTx/>
              <a:buSzPts val="14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Most rewarding: seeing the nutrition therapy succeed – e.g., patient with diabetes is happy and controlling their blood sugar 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57175" indent="-257175">
              <a:spcBef>
                <a:spcPts val="100"/>
              </a:spcBef>
              <a:buClrTx/>
              <a:buSzPts val="14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Interventions should be based on evidence-base and data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57175" indent="-257175">
              <a:spcBef>
                <a:spcPts val="100"/>
              </a:spcBef>
              <a:buClrTx/>
              <a:buSzPts val="14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Being efficient means making sure client brings information I need to help them (e.g. food diary, test results, etc.) 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57175" indent="-257175">
              <a:spcBef>
                <a:spcPts val="100"/>
              </a:spcBef>
              <a:buClrTx/>
              <a:buSzPts val="14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Finds it challenging to complete initial client education within funded consultation time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57175" indent="-257175">
              <a:spcBef>
                <a:spcPts val="100"/>
              </a:spcBef>
              <a:buClrTx/>
              <a:buSzPts val="14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Meets with 5 – 8 clients a day, 10 – 20 min. sessions each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57175" indent="-257175">
              <a:spcBef>
                <a:spcPts val="100"/>
              </a:spcBef>
              <a:buClrTx/>
              <a:buSzPts val="14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Mainly works at College clinic but sometimes sees clients at satellite location 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57175" indent="-257175">
              <a:spcBef>
                <a:spcPts val="100"/>
              </a:spcBef>
              <a:buClrTx/>
              <a:buSzPts val="14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Participates in weekly clinical staff meetings to discuss cases 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  <a:p>
            <a:pPr marL="257175" indent="-257175">
              <a:spcBef>
                <a:spcPts val="100"/>
              </a:spcBef>
              <a:buClrTx/>
              <a:buSzPts val="1400"/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MaRS Marcin" pitchFamily="34" charset="0"/>
                <a:ea typeface="Avenir"/>
                <a:cs typeface="Avenir"/>
                <a:sym typeface="Avenir"/>
              </a:rPr>
              <a:t>Overall process with each client: assess, educate, set goals, deliver nutritional intervention including behavioural change techniques, monitor outcomes, report back to clinical team </a:t>
            </a:r>
            <a:endParaRPr sz="1400" dirty="0">
              <a:solidFill>
                <a:schemeClr val="tx1"/>
              </a:solidFill>
              <a:latin typeface="MaRS Marcin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r>
              <a:rPr lang="en-US" smtClean="0"/>
              <a:t>IPPCD Toolkit: User Personas Templates   |  </a:t>
            </a:r>
            <a:r>
              <a:rPr lang="en-US" smtClean="0">
                <a:solidFill>
                  <a:srgbClr val="7F7F7F"/>
                </a:solidFill>
              </a:rPr>
              <a:t>MaRS </a:t>
            </a:r>
            <a:r>
              <a:rPr lang="en-US" smtClean="0"/>
              <a:t> </a:t>
            </a:r>
            <a:fld id="{00000000-1234-1234-1234-123412341234}" type="slidenum">
              <a:rPr lang="en-US" smtClean="0"/>
              <a:pPr algn="r"/>
              <a:t>9</a:t>
            </a:fld>
            <a:endParaRPr lang="en-US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PPCD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931</Words>
  <Application>Microsoft Office PowerPoint</Application>
  <PresentationFormat>On-screen Show (16:9)</PresentationFormat>
  <Paragraphs>83</Paragraphs>
  <Slides>11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Instructions</vt:lpstr>
      <vt:lpstr>Synthesizing Insights </vt:lpstr>
      <vt:lpstr>Create 3-5 User Profiles</vt:lpstr>
      <vt:lpstr>Guidelines for what to include</vt:lpstr>
      <vt:lpstr>Content Based on Insights</vt:lpstr>
      <vt:lpstr>Examples</vt:lpstr>
      <vt:lpstr>MaRS Family Health Clinic</vt:lpstr>
      <vt:lpstr>Dietician</vt:lpstr>
      <vt:lpstr>Client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McNair</dc:creator>
  <cp:lastModifiedBy>Windows User</cp:lastModifiedBy>
  <cp:revision>44</cp:revision>
  <dcterms:modified xsi:type="dcterms:W3CDTF">2019-08-19T16:03:19Z</dcterms:modified>
</cp:coreProperties>
</file>